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solidFill>
                  <a:schemeClr val="dk1"/>
                </a:solidFill>
              </a:rPr>
              <a:t>Hello everyone, we’re Group 10 — </a:t>
            </a:r>
            <a:r>
              <a:rPr i="1" lang="en-CA">
                <a:solidFill>
                  <a:schemeClr val="dk1"/>
                </a:solidFill>
              </a:rPr>
              <a:t>“Welcome to my homepage”</a:t>
            </a:r>
            <a:r>
              <a:rPr lang="en-CA">
                <a:solidFill>
                  <a:schemeClr val="dk1"/>
                </a:solidFill>
              </a:rPr>
              <a:t> — and today I’ll be walking you through our report on the </a:t>
            </a:r>
            <a:r>
              <a:rPr b="1" lang="en-CA">
                <a:solidFill>
                  <a:schemeClr val="dk1"/>
                </a:solidFill>
              </a:rPr>
              <a:t>Conceptual Architecture of Void</a:t>
            </a:r>
            <a:r>
              <a:rPr lang="en-CA">
                <a:solidFill>
                  <a:schemeClr val="dk1"/>
                </a:solidFill>
              </a:rPr>
              <a:t>, an AI-native, privacy-first code editor built as an open-source fork of Visual Studio Code.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8b18a83d79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8b18a83d79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CA">
                <a:solidFill>
                  <a:schemeClr val="dk1"/>
                </a:solidFill>
              </a:rPr>
              <a:t>Void blends several classic architectural styles.</a:t>
            </a:r>
            <a:endParaRPr>
              <a:solidFill>
                <a:schemeClr val="dk1"/>
              </a:solidFill>
            </a:endParaRPr>
          </a:p>
          <a:p>
            <a:pPr indent="0" lvl="0" marL="0" rtl="0" algn="l">
              <a:spcBef>
                <a:spcPts val="0"/>
              </a:spcBef>
              <a:spcAft>
                <a:spcPts val="0"/>
              </a:spcAft>
              <a:buClr>
                <a:schemeClr val="dk1"/>
              </a:buClr>
              <a:buSzPts val="1100"/>
              <a:buFont typeface="Arial"/>
              <a:buNone/>
            </a:pPr>
            <a:r>
              <a:rPr lang="en-CA">
                <a:solidFill>
                  <a:schemeClr val="dk1"/>
                </a:solidFill>
              </a:rPr>
              <a:t>It’s primarily </a:t>
            </a:r>
            <a:r>
              <a:rPr b="1" lang="en-CA">
                <a:solidFill>
                  <a:schemeClr val="dk1"/>
                </a:solidFill>
              </a:rPr>
              <a:t>Layered</a:t>
            </a:r>
            <a:r>
              <a:rPr lang="en-CA">
                <a:solidFill>
                  <a:schemeClr val="dk1"/>
                </a:solidFill>
              </a:rPr>
              <a:t>, moving from the Workbench down to Platform integrations.</a:t>
            </a:r>
            <a:endParaRPr>
              <a:solidFill>
                <a:schemeClr val="dk1"/>
              </a:solidFill>
            </a:endParaRPr>
          </a:p>
          <a:p>
            <a:pPr indent="0" lvl="0" marL="0" rtl="0" algn="l">
              <a:spcBef>
                <a:spcPts val="0"/>
              </a:spcBef>
              <a:spcAft>
                <a:spcPts val="0"/>
              </a:spcAft>
              <a:buClr>
                <a:schemeClr val="dk1"/>
              </a:buClr>
              <a:buSzPts val="1100"/>
              <a:buFont typeface="Arial"/>
              <a:buNone/>
            </a:pPr>
            <a:r>
              <a:rPr lang="en-CA">
                <a:solidFill>
                  <a:schemeClr val="dk1"/>
                </a:solidFill>
              </a:rPr>
              <a:t>It also follows a </a:t>
            </a:r>
            <a:r>
              <a:rPr b="1" lang="en-CA">
                <a:solidFill>
                  <a:schemeClr val="dk1"/>
                </a:solidFill>
              </a:rPr>
              <a:t>Microkernel</a:t>
            </a:r>
            <a:r>
              <a:rPr lang="en-CA">
                <a:solidFill>
                  <a:schemeClr val="dk1"/>
                </a:solidFill>
              </a:rPr>
              <a:t> or plug-in style through the Extension Host and LSP.</a:t>
            </a:r>
            <a:endParaRPr>
              <a:solidFill>
                <a:schemeClr val="dk1"/>
              </a:solidFill>
            </a:endParaRPr>
          </a:p>
          <a:p>
            <a:pPr indent="0" lvl="0" marL="0" rtl="0" algn="l">
              <a:spcBef>
                <a:spcPts val="0"/>
              </a:spcBef>
              <a:spcAft>
                <a:spcPts val="0"/>
              </a:spcAft>
              <a:buClr>
                <a:schemeClr val="dk1"/>
              </a:buClr>
              <a:buSzPts val="1100"/>
              <a:buFont typeface="Arial"/>
              <a:buNone/>
            </a:pPr>
            <a:r>
              <a:rPr lang="en-CA">
                <a:solidFill>
                  <a:schemeClr val="dk1"/>
                </a:solidFill>
              </a:rPr>
              <a:t>Communication uses </a:t>
            </a:r>
            <a:r>
              <a:rPr b="1" lang="en-CA">
                <a:solidFill>
                  <a:schemeClr val="dk1"/>
                </a:solidFill>
              </a:rPr>
              <a:t>Implicit Invocation</a:t>
            </a:r>
            <a:r>
              <a:rPr lang="en-CA">
                <a:solidFill>
                  <a:schemeClr val="dk1"/>
                </a:solidFill>
              </a:rPr>
              <a:t> via IPC and JSON-RPC streams, while the Renderer and Main Process follow a </a:t>
            </a:r>
            <a:r>
              <a:rPr b="1" lang="en-CA">
                <a:solidFill>
                  <a:schemeClr val="dk1"/>
                </a:solidFill>
              </a:rPr>
              <a:t>Client-Server</a:t>
            </a:r>
            <a:r>
              <a:rPr lang="en-CA">
                <a:solidFill>
                  <a:schemeClr val="dk1"/>
                </a:solidFill>
              </a:rPr>
              <a:t> model.</a:t>
            </a:r>
            <a:endParaRPr>
              <a:solidFill>
                <a:schemeClr val="dk1"/>
              </a:solidFill>
            </a:endParaRPr>
          </a:p>
          <a:p>
            <a:pPr indent="0" lvl="0" marL="0" rtl="0" algn="l">
              <a:spcBef>
                <a:spcPts val="0"/>
              </a:spcBef>
              <a:spcAft>
                <a:spcPts val="0"/>
              </a:spcAft>
              <a:buNone/>
            </a:pPr>
            <a:r>
              <a:rPr lang="en-CA">
                <a:solidFill>
                  <a:schemeClr val="dk1"/>
                </a:solidFill>
              </a:rPr>
              <a:t>This hybrid composition gives Void both structure and flexibility.</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8b18a83d7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8b18a83d7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CA"/>
              <a:t>Over time, Void has evolved rapidly through several major versions.</a:t>
            </a:r>
            <a:endParaRPr/>
          </a:p>
          <a:p>
            <a:pPr indent="0" lvl="0" marL="0" rtl="0" algn="l">
              <a:spcBef>
                <a:spcPts val="0"/>
              </a:spcBef>
              <a:spcAft>
                <a:spcPts val="0"/>
              </a:spcAft>
              <a:buClr>
                <a:schemeClr val="dk1"/>
              </a:buClr>
              <a:buSzPts val="1100"/>
              <a:buFont typeface="Arial"/>
              <a:buNone/>
            </a:pPr>
            <a:r>
              <a:rPr lang="en-CA"/>
              <a:t>Version 1.0 introduced Quick Edits, Autocomplete, and a move from an extension to a full editor.</a:t>
            </a:r>
            <a:endParaRPr/>
          </a:p>
          <a:p>
            <a:pPr indent="0" lvl="0" marL="0" rtl="0" algn="l">
              <a:spcBef>
                <a:spcPts val="0"/>
              </a:spcBef>
              <a:spcAft>
                <a:spcPts val="0"/>
              </a:spcAft>
              <a:buClr>
                <a:schemeClr val="dk1"/>
              </a:buClr>
              <a:buSzPts val="1100"/>
              <a:buFont typeface="Arial"/>
              <a:buNone/>
            </a:pPr>
            <a:r>
              <a:rPr lang="en-CA"/>
              <a:t>Version 1.0.2 added Agent, Chat, and Gather modes plus capability detection and model detection with increased model selection.</a:t>
            </a:r>
            <a:endParaRPr/>
          </a:p>
          <a:p>
            <a:pPr indent="0" lvl="0" marL="0" rtl="0" algn="l">
              <a:spcBef>
                <a:spcPts val="0"/>
              </a:spcBef>
              <a:spcAft>
                <a:spcPts val="0"/>
              </a:spcAft>
              <a:buClr>
                <a:schemeClr val="dk1"/>
              </a:buClr>
              <a:buSzPts val="1100"/>
              <a:buFont typeface="Arial"/>
              <a:buNone/>
            </a:pPr>
            <a:r>
              <a:rPr lang="en-CA"/>
              <a:t>Version 1.2.1 brought Checkpoints, auto-updates, SSH/WSL support, and further model support.</a:t>
            </a:r>
            <a:endParaRPr/>
          </a:p>
          <a:p>
            <a:pPr indent="0" lvl="0" marL="0" rtl="0" algn="l">
              <a:spcBef>
                <a:spcPts val="0"/>
              </a:spcBef>
              <a:spcAft>
                <a:spcPts val="0"/>
              </a:spcAft>
              <a:buNone/>
            </a:pPr>
            <a:r>
              <a:rPr lang="en-CA"/>
              <a:t>Version 1.3.9 expanded configuration options and added Linux support.</a:t>
            </a:r>
            <a:endParaRPr/>
          </a:p>
          <a:p>
            <a:pPr indent="0" lvl="0" marL="0" rtl="0" algn="l">
              <a:spcBef>
                <a:spcPts val="0"/>
              </a:spcBef>
              <a:spcAft>
                <a:spcPts val="0"/>
              </a:spcAft>
              <a:buClr>
                <a:schemeClr val="dk1"/>
              </a:buClr>
              <a:buSzPts val="1100"/>
              <a:buFont typeface="Arial"/>
              <a:buNone/>
            </a:pPr>
            <a:r>
              <a:rPr lang="en-CA"/>
              <a:t>Version 1.4.1, the most recent version, introduced the MCP Support, AI commit messages, visual diffs, and further model support.</a:t>
            </a:r>
            <a:endParaRPr/>
          </a:p>
          <a:p>
            <a:pPr indent="0" lvl="0" marL="0" rtl="0" algn="l">
              <a:spcBef>
                <a:spcPts val="0"/>
              </a:spcBef>
              <a:spcAft>
                <a:spcPts val="0"/>
              </a:spcAft>
              <a:buNone/>
            </a:pPr>
            <a:r>
              <a:rPr lang="en-CA"/>
              <a:t>These milestones trace Void’s growth from a simple inline editor to a full agentic, AI-driven development environment.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8b18a83d79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8b18a83d79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Here, we showcase a use case for the Void Editor - a basic editing with AI interaction. Firstly, the developer invokes the AI to edit or chat, which goes through the UI Renderer down through the layers to the model provider, which then sends a response back to the Renderer to preview the update.</a:t>
            </a:r>
            <a:endParaRPr/>
          </a:p>
          <a:p>
            <a:pPr indent="0" lvl="0" marL="0" rtl="0" algn="l">
              <a:spcBef>
                <a:spcPts val="0"/>
              </a:spcBef>
              <a:spcAft>
                <a:spcPts val="0"/>
              </a:spcAft>
              <a:buNone/>
            </a:pPr>
            <a:r>
              <a:rPr lang="en-CA"/>
              <a:t> From here, the user can either accept the edits, which then get saved as a checkpoint in the checkpoint system, and the renderer is refreshed. </a:t>
            </a:r>
            <a:endParaRPr/>
          </a:p>
          <a:p>
            <a:pPr indent="0" lvl="0" marL="0" rtl="0" algn="l">
              <a:spcBef>
                <a:spcPts val="0"/>
              </a:spcBef>
              <a:spcAft>
                <a:spcPts val="0"/>
              </a:spcAft>
              <a:buNone/>
            </a:pPr>
            <a:r>
              <a:rPr lang="en-CA"/>
              <a:t>If they instead reject the edit, then the diff is discarded and the edit preview is closed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8b18a83d79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8b18a83d79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solidFill>
                  <a:schemeClr val="dk1"/>
                </a:solidFill>
              </a:rPr>
              <a:t>The second use case we will go over is the checkpoint rollback sequence. </a:t>
            </a:r>
            <a:endParaRPr>
              <a:solidFill>
                <a:schemeClr val="dk1"/>
              </a:solidFill>
            </a:endParaRPr>
          </a:p>
          <a:p>
            <a:pPr indent="0" lvl="0" marL="0" rtl="0" algn="l">
              <a:spcBef>
                <a:spcPts val="0"/>
              </a:spcBef>
              <a:spcAft>
                <a:spcPts val="0"/>
              </a:spcAft>
              <a:buNone/>
            </a:pPr>
            <a:r>
              <a:rPr lang="en-CA">
                <a:solidFill>
                  <a:schemeClr val="dk1"/>
                </a:solidFill>
              </a:rPr>
              <a:t>Here’s how that rollback process works: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CA">
                <a:solidFill>
                  <a:schemeClr val="dk1"/>
                </a:solidFill>
              </a:rPr>
              <a:t>The user opens the Checkpoint Navigator, which will go through the layers down to the checkpoint system and returns a list to the renderer.</a:t>
            </a:r>
            <a:endParaRPr>
              <a:solidFill>
                <a:schemeClr val="dk1"/>
              </a:solidFill>
            </a:endParaRPr>
          </a:p>
          <a:p>
            <a:pPr indent="0" lvl="0" marL="0" rtl="0" algn="l">
              <a:spcBef>
                <a:spcPts val="0"/>
              </a:spcBef>
              <a:spcAft>
                <a:spcPts val="0"/>
              </a:spcAft>
              <a:buNone/>
            </a:pPr>
            <a:br>
              <a:rPr lang="en-CA">
                <a:solidFill>
                  <a:schemeClr val="dk1"/>
                </a:solidFill>
              </a:rPr>
            </a:br>
            <a:r>
              <a:rPr lang="en-CA">
                <a:solidFill>
                  <a:schemeClr val="dk1"/>
                </a:solidFill>
              </a:rPr>
              <a:t>From there the user can select a checkpoint to preview, this trickles down into the checkpoint system which loads a display of the preview onto the renderer.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CA">
                <a:solidFill>
                  <a:schemeClr val="dk1"/>
                </a:solidFill>
              </a:rPr>
              <a:t>From there the user is able to confirm a rollback. This call travels down all the way to the file system which applies the rollback changes. And then the new checkpoint is confirmed and the editor gets refreshed with those new changes.</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8b18a83d79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8b18a83d79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CA">
                <a:solidFill>
                  <a:schemeClr val="dk1"/>
                </a:solidFill>
              </a:rPr>
              <a:t>Void inherits its multi-process </a:t>
            </a:r>
            <a:r>
              <a:rPr lang="en-CA">
                <a:solidFill>
                  <a:schemeClr val="dk1"/>
                </a:solidFill>
              </a:rPr>
              <a:t>concurrency</a:t>
            </a:r>
            <a:r>
              <a:rPr lang="en-CA">
                <a:solidFill>
                  <a:schemeClr val="dk1"/>
                </a:solidFill>
              </a:rPr>
              <a:t> design from </a:t>
            </a:r>
            <a:r>
              <a:rPr b="1" lang="en-CA">
                <a:solidFill>
                  <a:schemeClr val="dk1"/>
                </a:solidFill>
              </a:rPr>
              <a:t>Electron</a:t>
            </a:r>
            <a:r>
              <a:rPr lang="en-CA">
                <a:solidFill>
                  <a:schemeClr val="dk1"/>
                </a:solidFill>
              </a:rPr>
              <a:t>, so the Main Process, Renderer, Extension Host, and Language Servers all run in parallel.</a:t>
            </a:r>
            <a:endParaRPr>
              <a:solidFill>
                <a:schemeClr val="dk1"/>
              </a:solidFill>
            </a:endParaRPr>
          </a:p>
          <a:p>
            <a:pPr indent="0" lvl="0" marL="0" rtl="0" algn="l">
              <a:spcBef>
                <a:spcPts val="0"/>
              </a:spcBef>
              <a:spcAft>
                <a:spcPts val="0"/>
              </a:spcAft>
              <a:buClr>
                <a:schemeClr val="dk1"/>
              </a:buClr>
              <a:buSzPts val="1100"/>
              <a:buFont typeface="Arial"/>
              <a:buNone/>
            </a:pPr>
            <a:r>
              <a:rPr lang="en-CA">
                <a:solidFill>
                  <a:schemeClr val="dk1"/>
                </a:solidFill>
              </a:rPr>
              <a:t>Each </a:t>
            </a:r>
            <a:r>
              <a:rPr b="1" lang="en-CA">
                <a:solidFill>
                  <a:schemeClr val="dk1"/>
                </a:solidFill>
              </a:rPr>
              <a:t>LSP</a:t>
            </a:r>
            <a:r>
              <a:rPr lang="en-CA">
                <a:solidFill>
                  <a:schemeClr val="dk1"/>
                </a:solidFill>
              </a:rPr>
              <a:t> runs in its own process via JSON-RPC, letting multiple languages work simultaneously without slowing the editor.</a:t>
            </a:r>
            <a:endParaRPr>
              <a:solidFill>
                <a:schemeClr val="dk1"/>
              </a:solidFill>
            </a:endParaRPr>
          </a:p>
          <a:p>
            <a:pPr indent="0" lvl="0" marL="0" rtl="0" algn="l">
              <a:spcBef>
                <a:spcPts val="0"/>
              </a:spcBef>
              <a:spcAft>
                <a:spcPts val="0"/>
              </a:spcAft>
              <a:buClr>
                <a:schemeClr val="dk1"/>
              </a:buClr>
              <a:buSzPts val="1100"/>
              <a:buFont typeface="Arial"/>
              <a:buNone/>
            </a:pPr>
            <a:r>
              <a:rPr lang="en-CA">
                <a:solidFill>
                  <a:schemeClr val="dk1"/>
                </a:solidFill>
              </a:rPr>
              <a:t>This setup enables parallel AI calls, extensions, and diagnostics while the UI stays smooth.</a:t>
            </a:r>
            <a:endParaRPr>
              <a:solidFill>
                <a:schemeClr val="dk1"/>
              </a:solidFill>
            </a:endParaRPr>
          </a:p>
          <a:p>
            <a:pPr indent="0" lvl="0" marL="0" rtl="0" algn="l">
              <a:spcBef>
                <a:spcPts val="0"/>
              </a:spcBef>
              <a:spcAft>
                <a:spcPts val="0"/>
              </a:spcAft>
              <a:buNone/>
            </a:pPr>
            <a:r>
              <a:rPr lang="en-CA">
                <a:solidFill>
                  <a:schemeClr val="dk1"/>
                </a:solidFill>
              </a:rPr>
              <a:t>Heavy tasks, like model requests or file operations, run in background processes, with AI routed through the Main Process for speed and security.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8b18a83d7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8b18a83d7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solidFill>
                  <a:schemeClr val="dk1"/>
                </a:solidFill>
              </a:rPr>
              <a:t>Void follows Electron’s multi-process design.</a:t>
            </a:r>
            <a:endParaRPr>
              <a:solidFill>
                <a:schemeClr val="dk1"/>
              </a:solidFill>
            </a:endParaRPr>
          </a:p>
          <a:p>
            <a:pPr indent="0" lvl="0" marL="0" rtl="0" algn="l">
              <a:spcBef>
                <a:spcPts val="0"/>
              </a:spcBef>
              <a:spcAft>
                <a:spcPts val="0"/>
              </a:spcAft>
              <a:buNone/>
            </a:pPr>
            <a:r>
              <a:rPr lang="en-CA">
                <a:solidFill>
                  <a:schemeClr val="dk1"/>
                </a:solidFill>
              </a:rPr>
              <a:t>The Main Process handles file access, plugins, and model inference, while the Renderer runs the UI.</a:t>
            </a:r>
            <a:endParaRPr>
              <a:solidFill>
                <a:schemeClr val="dk1"/>
              </a:solidFill>
            </a:endParaRPr>
          </a:p>
          <a:p>
            <a:pPr indent="0" lvl="0" marL="0" rtl="0" algn="l">
              <a:spcBef>
                <a:spcPts val="0"/>
              </a:spcBef>
              <a:spcAft>
                <a:spcPts val="0"/>
              </a:spcAft>
              <a:buNone/>
            </a:pPr>
            <a:r>
              <a:rPr lang="en-CA">
                <a:solidFill>
                  <a:schemeClr val="dk1"/>
                </a:solidFill>
              </a:rPr>
              <a:t>They communicate through async IPC, so even during AI streaming, the interface stays smooth.</a:t>
            </a:r>
            <a:endParaRPr>
              <a:solidFill>
                <a:schemeClr val="dk1"/>
              </a:solidFill>
            </a:endParaRPr>
          </a:p>
          <a:p>
            <a:pPr indent="0" lvl="0" marL="0" rtl="0" algn="l">
              <a:spcBef>
                <a:spcPts val="0"/>
              </a:spcBef>
              <a:spcAft>
                <a:spcPts val="0"/>
              </a:spcAft>
              <a:buNone/>
            </a:pPr>
            <a:r>
              <a:rPr lang="en-CA">
                <a:solidFill>
                  <a:schemeClr val="dk1"/>
                </a:solidFill>
              </a:rPr>
              <a:t>Inside, Void uses independent services for AI, editing, and tools, all synced by a Singleton Settings Service.</a:t>
            </a:r>
            <a:endParaRPr>
              <a:solidFill>
                <a:schemeClr val="dk1"/>
              </a:solidFill>
            </a:endParaRPr>
          </a:p>
          <a:p>
            <a:pPr indent="0" lvl="0" marL="0" rtl="0" algn="l">
              <a:spcBef>
                <a:spcPts val="0"/>
              </a:spcBef>
              <a:spcAft>
                <a:spcPts val="0"/>
              </a:spcAft>
              <a:buNone/>
            </a:pPr>
            <a:r>
              <a:rPr lang="en-CA">
                <a:solidFill>
                  <a:schemeClr val="dk1"/>
                </a:solidFill>
              </a:rPr>
              <a:t>The React UI updates only what changes, keeping everything fast and responsive, even under heavy workloads.</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8b18a83d7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8b18a83d7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sz="1300">
                <a:solidFill>
                  <a:schemeClr val="dk1"/>
                </a:solidFill>
              </a:rPr>
              <a:t>Here we have a diagram of the the conceptual architecture for Void.</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CA" sz="1300">
                <a:solidFill>
                  <a:schemeClr val="dk1"/>
                </a:solidFill>
              </a:rPr>
              <a:t>First we have: The VS Code Base 0(on the left)</a:t>
            </a:r>
            <a:endParaRPr sz="1300">
              <a:solidFill>
                <a:schemeClr val="dk1"/>
              </a:solidFill>
            </a:endParaRPr>
          </a:p>
          <a:p>
            <a:pPr indent="0" lvl="0" marL="0" rtl="0" algn="l">
              <a:spcBef>
                <a:spcPts val="0"/>
              </a:spcBef>
              <a:spcAft>
                <a:spcPts val="0"/>
              </a:spcAft>
              <a:buNone/>
            </a:pPr>
            <a:r>
              <a:rPr lang="en-CA" sz="1300">
                <a:solidFill>
                  <a:schemeClr val="dk1"/>
                </a:solidFill>
              </a:rPr>
              <a:t>On the left is the original VS Code code base, the Extension Host and Language Servers, which communicate through JSON-RPC.</a:t>
            </a:r>
            <a:endParaRPr sz="1300">
              <a:solidFill>
                <a:schemeClr val="dk1"/>
              </a:solidFill>
            </a:endParaRPr>
          </a:p>
          <a:p>
            <a:pPr indent="0" lvl="0" marL="0" rtl="0" algn="l">
              <a:spcBef>
                <a:spcPts val="0"/>
              </a:spcBef>
              <a:spcAft>
                <a:spcPts val="0"/>
              </a:spcAft>
              <a:buNone/>
            </a:pPr>
            <a:r>
              <a:rPr lang="en-CA" sz="1300">
                <a:solidFill>
                  <a:schemeClr val="dk1"/>
                </a:solidFill>
              </a:rPr>
              <a:t>That’s how existing features like autocomplete and syntax highlighting already work.</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CA" sz="1300">
                <a:solidFill>
                  <a:schemeClr val="dk1"/>
                </a:solidFill>
              </a:rPr>
              <a:t>AI Integrations (center-left)</a:t>
            </a:r>
            <a:endParaRPr sz="1300">
              <a:solidFill>
                <a:schemeClr val="dk1"/>
              </a:solidFill>
            </a:endParaRPr>
          </a:p>
          <a:p>
            <a:pPr indent="0" lvl="0" marL="0" rtl="0" algn="l">
              <a:spcBef>
                <a:spcPts val="0"/>
              </a:spcBef>
              <a:spcAft>
                <a:spcPts val="0"/>
              </a:spcAft>
              <a:buNone/>
            </a:pPr>
            <a:r>
              <a:rPr lang="en-CA" sz="1300">
                <a:solidFill>
                  <a:schemeClr val="dk1"/>
                </a:solidFill>
              </a:rPr>
              <a:t>Void connects to both cloud models like OpenAI, Claude, and Gemini, and local ones like Ollama, giving users the choice between the two.</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CA" sz="1300">
                <a:solidFill>
                  <a:schemeClr val="dk1"/>
                </a:solidFill>
              </a:rPr>
              <a:t>Electron Main Process (center)</a:t>
            </a:r>
            <a:endParaRPr sz="1300">
              <a:solidFill>
                <a:schemeClr val="dk1"/>
              </a:solidFill>
            </a:endParaRPr>
          </a:p>
          <a:p>
            <a:pPr indent="0" lvl="0" marL="0" rtl="0" algn="l">
              <a:spcBef>
                <a:spcPts val="0"/>
              </a:spcBef>
              <a:spcAft>
                <a:spcPts val="0"/>
              </a:spcAft>
              <a:buNone/>
            </a:pPr>
            <a:r>
              <a:rPr lang="en-CA" sz="1300">
                <a:solidFill>
                  <a:schemeClr val="dk1"/>
                </a:solidFill>
              </a:rPr>
              <a:t>This is Void’s AI core, running safely outside the browser sandbox.</a:t>
            </a:r>
            <a:endParaRPr sz="1300">
              <a:solidFill>
                <a:schemeClr val="dk1"/>
              </a:solidFill>
            </a:endParaRPr>
          </a:p>
          <a:p>
            <a:pPr indent="0" lvl="0" marL="0" rtl="0" algn="l">
              <a:spcBef>
                <a:spcPts val="0"/>
              </a:spcBef>
              <a:spcAft>
                <a:spcPts val="0"/>
              </a:spcAft>
              <a:buNone/>
            </a:pPr>
            <a:r>
              <a:rPr lang="en-CA" sz="1300">
                <a:solidFill>
                  <a:schemeClr val="dk1"/>
                </a:solidFill>
              </a:rPr>
              <a:t>Inside are three key modules:</a:t>
            </a:r>
            <a:endParaRPr sz="1300">
              <a:solidFill>
                <a:schemeClr val="dk1"/>
              </a:solidFill>
            </a:endParaRPr>
          </a:p>
          <a:p>
            <a:pPr indent="0" lvl="0" marL="0" rtl="0" algn="l">
              <a:spcBef>
                <a:spcPts val="0"/>
              </a:spcBef>
              <a:spcAft>
                <a:spcPts val="0"/>
              </a:spcAft>
              <a:buNone/>
            </a:pPr>
            <a:r>
              <a:rPr lang="en-CA" sz="1300">
                <a:solidFill>
                  <a:schemeClr val="dk1"/>
                </a:solidFill>
              </a:rPr>
              <a:t>• Model/Provider Adapters – manage and detect each AI model’s capabilities.</a:t>
            </a:r>
            <a:endParaRPr sz="1300">
              <a:solidFill>
                <a:schemeClr val="dk1"/>
              </a:solidFill>
            </a:endParaRPr>
          </a:p>
          <a:p>
            <a:pPr indent="0" lvl="0" marL="0" rtl="0" algn="l">
              <a:spcBef>
                <a:spcPts val="0"/>
              </a:spcBef>
              <a:spcAft>
                <a:spcPts val="0"/>
              </a:spcAft>
              <a:buNone/>
            </a:pPr>
            <a:r>
              <a:rPr lang="en-CA" sz="1300">
                <a:solidFill>
                  <a:schemeClr val="dk1"/>
                </a:solidFill>
              </a:rPr>
              <a:t>• Agent Tools – access files, terminals, or systems like SSH and MCP.</a:t>
            </a:r>
            <a:endParaRPr sz="1300">
              <a:solidFill>
                <a:schemeClr val="dk1"/>
              </a:solidFill>
            </a:endParaRPr>
          </a:p>
          <a:p>
            <a:pPr indent="0" lvl="0" marL="0" rtl="0" algn="l">
              <a:spcBef>
                <a:spcPts val="0"/>
              </a:spcBef>
              <a:spcAft>
                <a:spcPts val="0"/>
              </a:spcAft>
              <a:buNone/>
            </a:pPr>
            <a:r>
              <a:rPr lang="en-CA" sz="1300">
                <a:solidFill>
                  <a:schemeClr val="dk1"/>
                </a:solidFill>
              </a:rPr>
              <a:t>• Apply Pipeline – turns AI suggestions into code changes.</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CA" sz="1300">
                <a:solidFill>
                  <a:schemeClr val="dk1"/>
                </a:solidFill>
              </a:rPr>
              <a:t>Renderer / Workbench (right)</a:t>
            </a:r>
            <a:endParaRPr sz="1300">
              <a:solidFill>
                <a:schemeClr val="dk1"/>
              </a:solidFill>
            </a:endParaRPr>
          </a:p>
          <a:p>
            <a:pPr indent="0" lvl="0" marL="0" rtl="0" algn="l">
              <a:spcBef>
                <a:spcPts val="0"/>
              </a:spcBef>
              <a:spcAft>
                <a:spcPts val="0"/>
              </a:spcAft>
              <a:buNone/>
            </a:pPr>
            <a:r>
              <a:rPr lang="en-CA" sz="1300">
                <a:solidFill>
                  <a:schemeClr val="dk1"/>
                </a:solidFill>
              </a:rPr>
              <a:t>On the right is the UI, chat, inline edits, and settings, all talking to the Main Process through a typed IPC layer.</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CA" sz="1300">
                <a:solidFill>
                  <a:schemeClr val="dk1"/>
                </a:solidFill>
              </a:rPr>
              <a:t>Data &amp; File Interactions (bottom)</a:t>
            </a:r>
            <a:endParaRPr sz="1300">
              <a:solidFill>
                <a:schemeClr val="dk1"/>
              </a:solidFill>
            </a:endParaRPr>
          </a:p>
          <a:p>
            <a:pPr indent="0" lvl="0" marL="0" rtl="0" algn="l">
              <a:spcBef>
                <a:spcPts val="0"/>
              </a:spcBef>
              <a:spcAft>
                <a:spcPts val="0"/>
              </a:spcAft>
              <a:buNone/>
            </a:pPr>
            <a:r>
              <a:rPr lang="en-CA" sz="1300">
                <a:solidFill>
                  <a:schemeClr val="dk1"/>
                </a:solidFill>
              </a:rPr>
              <a:t>Finally, the Apply Pipeline links to Checkpoints, Git, and workspace files, keeping every edit traceable and reversible.</a:t>
            </a:r>
            <a:endParaRPr sz="13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8b18a83d7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8b18a83d7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CA">
                <a:solidFill>
                  <a:schemeClr val="dk1"/>
                </a:solidFill>
              </a:rPr>
              <a:t>Void’s architecture naturally divides work along its process boundaries.</a:t>
            </a:r>
            <a:endParaRPr>
              <a:solidFill>
                <a:schemeClr val="dk1"/>
              </a:solidFill>
            </a:endParaRPr>
          </a:p>
          <a:p>
            <a:pPr indent="0" lvl="0" marL="0" rtl="0" algn="l">
              <a:spcBef>
                <a:spcPts val="0"/>
              </a:spcBef>
              <a:spcAft>
                <a:spcPts val="0"/>
              </a:spcAft>
              <a:buClr>
                <a:schemeClr val="dk1"/>
              </a:buClr>
              <a:buSzPts val="1100"/>
              <a:buFont typeface="Arial"/>
              <a:buNone/>
            </a:pPr>
            <a:r>
              <a:rPr lang="en-CA">
                <a:solidFill>
                  <a:schemeClr val="dk1"/>
                </a:solidFill>
              </a:rPr>
              <a:t>The </a:t>
            </a:r>
            <a:r>
              <a:rPr b="1" lang="en-CA">
                <a:solidFill>
                  <a:schemeClr val="dk1"/>
                </a:solidFill>
              </a:rPr>
              <a:t>Platform and Upstream Sync</a:t>
            </a:r>
            <a:r>
              <a:rPr lang="en-CA">
                <a:solidFill>
                  <a:schemeClr val="dk1"/>
                </a:solidFill>
              </a:rPr>
              <a:t> team maintains Electron, IPC wiring, and rebases from VS Code, keeping the core stable and secure.</a:t>
            </a:r>
            <a:endParaRPr>
              <a:solidFill>
                <a:schemeClr val="dk1"/>
              </a:solidFill>
            </a:endParaRPr>
          </a:p>
          <a:p>
            <a:pPr indent="0" lvl="0" marL="0" rtl="0" algn="l">
              <a:spcBef>
                <a:spcPts val="0"/>
              </a:spcBef>
              <a:spcAft>
                <a:spcPts val="0"/>
              </a:spcAft>
              <a:buClr>
                <a:schemeClr val="dk1"/>
              </a:buClr>
              <a:buSzPts val="1100"/>
              <a:buFont typeface="Arial"/>
              <a:buNone/>
            </a:pPr>
            <a:r>
              <a:rPr lang="en-CA">
                <a:solidFill>
                  <a:schemeClr val="dk1"/>
                </a:solidFill>
              </a:rPr>
              <a:t>The </a:t>
            </a:r>
            <a:r>
              <a:rPr b="1" lang="en-CA">
                <a:solidFill>
                  <a:schemeClr val="dk1"/>
                </a:solidFill>
              </a:rPr>
              <a:t>AI Runtime and Provider Integrations</a:t>
            </a:r>
            <a:r>
              <a:rPr lang="en-CA">
                <a:solidFill>
                  <a:schemeClr val="dk1"/>
                </a:solidFill>
              </a:rPr>
              <a:t> team manages adapters for cloud and local models, handles streaming, rate limits, and ensures all data stays private with no third-party relays.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Division of Responsibilities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1. Platform &amp; Upstream Sync (Electron + VS Code)</a:t>
            </a:r>
            <a:endParaRPr/>
          </a:p>
          <a:p>
            <a:pPr indent="0" lvl="0" marL="0" rtl="0" algn="l">
              <a:spcBef>
                <a:spcPts val="0"/>
              </a:spcBef>
              <a:spcAft>
                <a:spcPts val="0"/>
              </a:spcAft>
              <a:buNone/>
            </a:pPr>
            <a:r>
              <a:rPr lang="en-CA"/>
              <a:t>This team maintains the editor’s foundation — how the renderer (UI) communicates with the main system.</a:t>
            </a:r>
            <a:endParaRPr/>
          </a:p>
          <a:p>
            <a:pPr indent="0" lvl="0" marL="0" rtl="0" algn="l">
              <a:spcBef>
                <a:spcPts val="0"/>
              </a:spcBef>
              <a:spcAft>
                <a:spcPts val="0"/>
              </a:spcAft>
              <a:buNone/>
            </a:pPr>
            <a:r>
              <a:rPr lang="en-CA"/>
              <a:t>They handle packaging, updates, and lifecycle, and keep Void synced with new Electron and VS Code versions.</a:t>
            </a:r>
            <a:endParaRPr/>
          </a:p>
          <a:p>
            <a:pPr indent="0" lvl="0" marL="0" rtl="0" algn="l">
              <a:spcBef>
                <a:spcPts val="0"/>
              </a:spcBef>
              <a:spcAft>
                <a:spcPts val="0"/>
              </a:spcAft>
              <a:buNone/>
            </a:pPr>
            <a:r>
              <a:rPr lang="en-CA"/>
              <a:t>If upstream updates break anything, this team fixes it to keep Void stable.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2. AI Runtime &amp; Provider Integrations (Main Process)</a:t>
            </a:r>
            <a:endParaRPr/>
          </a:p>
          <a:p>
            <a:pPr indent="0" lvl="0" marL="0" rtl="0" algn="l">
              <a:spcBef>
                <a:spcPts val="0"/>
              </a:spcBef>
              <a:spcAft>
                <a:spcPts val="0"/>
              </a:spcAft>
              <a:buNone/>
            </a:pPr>
            <a:r>
              <a:rPr lang="en-CA"/>
              <a:t>This team manages how Void connects to AI models like Claude, GPT, Gemini, and local ones like Ollama.</a:t>
            </a:r>
            <a:endParaRPr/>
          </a:p>
          <a:p>
            <a:pPr indent="0" lvl="0" marL="0" rtl="0" algn="l">
              <a:spcBef>
                <a:spcPts val="0"/>
              </a:spcBef>
              <a:spcAft>
                <a:spcPts val="0"/>
              </a:spcAft>
              <a:buNone/>
            </a:pPr>
            <a:r>
              <a:rPr lang="en-CA"/>
              <a:t>They handle streaming, rate limits, and feature detection — all while ensuring privacy through direct, serverless connections.</a:t>
            </a:r>
            <a:endParaRPr/>
          </a:p>
          <a:p>
            <a:pPr indent="0" lvl="0" marL="0" rtl="0" algn="l">
              <a:spcBef>
                <a:spcPts val="0"/>
              </a:spcBef>
              <a:spcAft>
                <a:spcPts val="0"/>
              </a:spcAft>
              <a:buNone/>
            </a:pPr>
            <a:r>
              <a:rPr lang="en-CA"/>
              <a:t>They’re what keeps Void’s AI both flexible and private, isolating the UI from backend complexity.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8b18a83d79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8b18a83d79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CA">
                <a:solidFill>
                  <a:schemeClr val="dk1"/>
                </a:solidFill>
              </a:rPr>
              <a:t>The </a:t>
            </a:r>
            <a:r>
              <a:rPr b="1" lang="en-CA">
                <a:solidFill>
                  <a:schemeClr val="dk1"/>
                </a:solidFill>
              </a:rPr>
              <a:t>Workbench and UX</a:t>
            </a:r>
            <a:r>
              <a:rPr lang="en-CA">
                <a:solidFill>
                  <a:schemeClr val="dk1"/>
                </a:solidFill>
              </a:rPr>
              <a:t> </a:t>
            </a:r>
            <a:r>
              <a:rPr b="1" lang="en-CA">
                <a:solidFill>
                  <a:schemeClr val="dk1"/>
                </a:solidFill>
              </a:rPr>
              <a:t>team </a:t>
            </a:r>
            <a:r>
              <a:rPr lang="en-CA">
                <a:solidFill>
                  <a:schemeClr val="dk1"/>
                </a:solidFill>
              </a:rPr>
              <a:t>owns everything user-facing — chat, quick edits, diff views, checkpoints, and onboarding.</a:t>
            </a:r>
            <a:endParaRPr>
              <a:solidFill>
                <a:schemeClr val="dk1"/>
              </a:solidFill>
            </a:endParaRPr>
          </a:p>
          <a:p>
            <a:pPr indent="0" lvl="0" marL="0" rtl="0" algn="l">
              <a:spcBef>
                <a:spcPts val="0"/>
              </a:spcBef>
              <a:spcAft>
                <a:spcPts val="0"/>
              </a:spcAft>
              <a:buClr>
                <a:schemeClr val="dk1"/>
              </a:buClr>
              <a:buSzPts val="1100"/>
              <a:buFont typeface="Arial"/>
              <a:buNone/>
            </a:pPr>
            <a:r>
              <a:rPr lang="en-CA">
                <a:solidFill>
                  <a:schemeClr val="dk1"/>
                </a:solidFill>
              </a:rPr>
              <a:t>They focus on accessibility and smooth performance across platforms.</a:t>
            </a:r>
            <a:endParaRPr>
              <a:solidFill>
                <a:schemeClr val="dk1"/>
              </a:solidFill>
            </a:endParaRPr>
          </a:p>
          <a:p>
            <a:pPr indent="0" lvl="0" marL="0" rtl="0" algn="l">
              <a:spcBef>
                <a:spcPts val="0"/>
              </a:spcBef>
              <a:spcAft>
                <a:spcPts val="0"/>
              </a:spcAft>
              <a:buNone/>
            </a:pPr>
            <a:r>
              <a:rPr lang="en-CA">
                <a:solidFill>
                  <a:schemeClr val="dk1"/>
                </a:solidFill>
              </a:rPr>
              <a:t>The </a:t>
            </a:r>
            <a:r>
              <a:rPr b="1" lang="en-CA">
                <a:solidFill>
                  <a:schemeClr val="dk1"/>
                </a:solidFill>
              </a:rPr>
              <a:t>Apply and Checkpoint Pipeline</a:t>
            </a:r>
            <a:r>
              <a:rPr lang="en-CA">
                <a:solidFill>
                  <a:schemeClr val="dk1"/>
                </a:solidFill>
              </a:rPr>
              <a:t> </a:t>
            </a:r>
            <a:r>
              <a:rPr b="1" lang="en-CA">
                <a:solidFill>
                  <a:schemeClr val="dk1"/>
                </a:solidFill>
              </a:rPr>
              <a:t>team </a:t>
            </a:r>
            <a:r>
              <a:rPr lang="en-CA">
                <a:solidFill>
                  <a:schemeClr val="dk1"/>
                </a:solidFill>
              </a:rPr>
              <a:t>handles the backend logic that transforms model output into reviewable diffs and checkpoints, guaranteeing human approval before any file is changed.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3. Workbench &amp; UX (Renderer)</a:t>
            </a:r>
            <a:endParaRPr/>
          </a:p>
          <a:p>
            <a:pPr indent="0" lvl="0" marL="0" rtl="0" algn="l">
              <a:spcBef>
                <a:spcPts val="0"/>
              </a:spcBef>
              <a:spcAft>
                <a:spcPts val="0"/>
              </a:spcAft>
              <a:buNone/>
            </a:pPr>
            <a:r>
              <a:rPr lang="en-CA"/>
              <a:t>Builds the chat, inline edits, and settings UI.</a:t>
            </a:r>
            <a:endParaRPr/>
          </a:p>
          <a:p>
            <a:pPr indent="0" lvl="0" marL="0" rtl="0" algn="l">
              <a:spcBef>
                <a:spcPts val="0"/>
              </a:spcBef>
              <a:spcAft>
                <a:spcPts val="0"/>
              </a:spcAft>
              <a:buNone/>
            </a:pPr>
            <a:r>
              <a:rPr lang="en-CA"/>
              <a:t>Shows AI output live but never touches files or the web. Everything goes through safe IPC.</a:t>
            </a:r>
            <a:endParaRPr/>
          </a:p>
          <a:p>
            <a:pPr indent="0" lvl="0" marL="0" rtl="0" algn="l">
              <a:spcBef>
                <a:spcPts val="0"/>
              </a:spcBef>
              <a:spcAft>
                <a:spcPts val="0"/>
              </a:spcAft>
              <a:buNone/>
            </a:pPr>
            <a:r>
              <a:rPr lang="en-CA"/>
              <a:t>Keeps the interface fast and secure.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4. Apply / Checkpoint Pipeline (Main Process)</a:t>
            </a:r>
            <a:endParaRPr/>
          </a:p>
          <a:p>
            <a:pPr indent="0" lvl="0" marL="0" rtl="0" algn="l">
              <a:spcBef>
                <a:spcPts val="0"/>
              </a:spcBef>
              <a:spcAft>
                <a:spcPts val="0"/>
              </a:spcAft>
              <a:buNone/>
            </a:pPr>
            <a:r>
              <a:rPr lang="en-CA"/>
              <a:t>Applies AI edits only after approval and saves each as a checkpoint for undo or review.</a:t>
            </a:r>
            <a:endParaRPr/>
          </a:p>
          <a:p>
            <a:pPr indent="0" lvl="0" marL="0" rtl="0" algn="l">
              <a:spcBef>
                <a:spcPts val="0"/>
              </a:spcBef>
              <a:spcAft>
                <a:spcPts val="0"/>
              </a:spcAft>
              <a:buNone/>
            </a:pPr>
            <a:r>
              <a:rPr lang="en-CA"/>
              <a:t>Guarantees human-in-the-loop safety.</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5. Language Platform &amp; Extensions (LSP)</a:t>
            </a:r>
            <a:endParaRPr/>
          </a:p>
          <a:p>
            <a:pPr indent="0" lvl="0" marL="0" rtl="0" algn="l">
              <a:spcBef>
                <a:spcPts val="0"/>
              </a:spcBef>
              <a:spcAft>
                <a:spcPts val="0"/>
              </a:spcAft>
              <a:buNone/>
            </a:pPr>
            <a:r>
              <a:rPr lang="en-CA"/>
              <a:t>Runs syntax, linting, and autocomplete in separate processes.</a:t>
            </a:r>
            <a:endParaRPr/>
          </a:p>
          <a:p>
            <a:pPr indent="0" lvl="0" marL="0" rtl="0" algn="l">
              <a:spcBef>
                <a:spcPts val="0"/>
              </a:spcBef>
              <a:spcAft>
                <a:spcPts val="0"/>
              </a:spcAft>
              <a:buNone/>
            </a:pPr>
            <a:r>
              <a:rPr lang="en-CA"/>
              <a:t>Prevents crashes and lets AI tools run smoothly beside normal coding features.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8b18a83d79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8b18a83d79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CA">
                <a:solidFill>
                  <a:schemeClr val="dk1"/>
                </a:solidFill>
              </a:rPr>
              <a:t>The </a:t>
            </a:r>
            <a:r>
              <a:rPr b="1" lang="en-CA">
                <a:solidFill>
                  <a:schemeClr val="dk1"/>
                </a:solidFill>
              </a:rPr>
              <a:t>Language Platform and Extensions</a:t>
            </a:r>
            <a:r>
              <a:rPr lang="en-CA">
                <a:solidFill>
                  <a:schemeClr val="dk1"/>
                </a:solidFill>
              </a:rPr>
              <a:t> team keeps the LSP servers and Extension Host isolated so language tools run safely in parallel.</a:t>
            </a:r>
            <a:endParaRPr>
              <a:solidFill>
                <a:schemeClr val="dk1"/>
              </a:solidFill>
            </a:endParaRPr>
          </a:p>
          <a:p>
            <a:pPr indent="0" lvl="0" marL="0" rtl="0" algn="l">
              <a:spcBef>
                <a:spcPts val="0"/>
              </a:spcBef>
              <a:spcAft>
                <a:spcPts val="0"/>
              </a:spcAft>
              <a:buClr>
                <a:schemeClr val="dk1"/>
              </a:buClr>
              <a:buSzPts val="1100"/>
              <a:buFont typeface="Arial"/>
              <a:buNone/>
            </a:pPr>
            <a:r>
              <a:rPr lang="en-CA">
                <a:solidFill>
                  <a:schemeClr val="dk1"/>
                </a:solidFill>
              </a:rPr>
              <a:t>The </a:t>
            </a:r>
            <a:r>
              <a:rPr b="1" lang="en-CA">
                <a:solidFill>
                  <a:schemeClr val="dk1"/>
                </a:solidFill>
              </a:rPr>
              <a:t>Privacy and Security</a:t>
            </a:r>
            <a:r>
              <a:rPr lang="en-CA">
                <a:solidFill>
                  <a:schemeClr val="dk1"/>
                </a:solidFill>
              </a:rPr>
              <a:t> group reviews every new tool or integration, enforcing explicit user consent and guarding local-only execution.</a:t>
            </a:r>
            <a:endParaRPr>
              <a:solidFill>
                <a:schemeClr val="dk1"/>
              </a:solidFill>
            </a:endParaRPr>
          </a:p>
          <a:p>
            <a:pPr indent="0" lvl="0" marL="0" rtl="0" algn="l">
              <a:spcBef>
                <a:spcPts val="0"/>
              </a:spcBef>
              <a:spcAft>
                <a:spcPts val="0"/>
              </a:spcAft>
              <a:buNone/>
            </a:pPr>
            <a:r>
              <a:rPr lang="en-CA">
                <a:solidFill>
                  <a:schemeClr val="dk1"/>
                </a:solidFill>
              </a:rPr>
              <a:t>Meanwhile, </a:t>
            </a:r>
            <a:r>
              <a:rPr b="1" lang="en-CA">
                <a:solidFill>
                  <a:schemeClr val="dk1"/>
                </a:solidFill>
              </a:rPr>
              <a:t>Release Engineering and Developer Experience</a:t>
            </a:r>
            <a:r>
              <a:rPr lang="en-CA">
                <a:solidFill>
                  <a:schemeClr val="dk1"/>
                </a:solidFill>
              </a:rPr>
              <a:t> builds installers, manages auto-updates, and ensures provider setup works across Windows, macOS, and Linux.</a:t>
            </a:r>
            <a:endParaRPr>
              <a:solidFill>
                <a:schemeClr val="dk1"/>
              </a:solidFill>
            </a:endParaRPr>
          </a:p>
          <a:p>
            <a:pPr indent="0" lvl="0" marL="0" rtl="0" algn="l">
              <a:spcBef>
                <a:spcPts val="0"/>
              </a:spcBef>
              <a:spcAft>
                <a:spcPts val="0"/>
              </a:spcAft>
              <a:buNone/>
            </a:pPr>
            <a:r>
              <a:rPr lang="en-CA">
                <a:solidFill>
                  <a:schemeClr val="dk1"/>
                </a:solidFill>
              </a:rPr>
              <a:t>Finally, the </a:t>
            </a:r>
            <a:r>
              <a:rPr b="1" lang="en-CA">
                <a:solidFill>
                  <a:schemeClr val="dk1"/>
                </a:solidFill>
              </a:rPr>
              <a:t>QA and Performance</a:t>
            </a:r>
            <a:r>
              <a:rPr lang="en-CA">
                <a:solidFill>
                  <a:schemeClr val="dk1"/>
                </a:solidFill>
              </a:rPr>
              <a:t> team stress-tests the editor across OSes and providers, ensuring the renderer never lags even under heavy AI workloads.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6. Privacy &amp; Security</a:t>
            </a:r>
            <a:endParaRPr/>
          </a:p>
          <a:p>
            <a:pPr indent="0" lvl="0" marL="0" rtl="0" algn="l">
              <a:spcBef>
                <a:spcPts val="0"/>
              </a:spcBef>
              <a:spcAft>
                <a:spcPts val="0"/>
              </a:spcAft>
              <a:buNone/>
            </a:pPr>
            <a:r>
              <a:rPr lang="en-CA"/>
              <a:t>Guards data boundaries and approves any feature that can access files or run code.</a:t>
            </a:r>
            <a:endParaRPr/>
          </a:p>
          <a:p>
            <a:pPr indent="0" lvl="0" marL="0" rtl="0" algn="l">
              <a:spcBef>
                <a:spcPts val="0"/>
              </a:spcBef>
              <a:spcAft>
                <a:spcPts val="0"/>
              </a:spcAft>
              <a:buNone/>
            </a:pPr>
            <a:r>
              <a:rPr lang="en-CA"/>
              <a:t>No data leaves the device without consent, keeping Void’s advertised “no-middleman” promise.</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7. Release Engineering &amp; Dev Experience</a:t>
            </a:r>
            <a:endParaRPr/>
          </a:p>
          <a:p>
            <a:pPr indent="0" lvl="0" marL="0" rtl="0" algn="l">
              <a:spcBef>
                <a:spcPts val="0"/>
              </a:spcBef>
              <a:spcAft>
                <a:spcPts val="0"/>
              </a:spcAft>
              <a:buNone/>
            </a:pPr>
            <a:r>
              <a:rPr lang="en-CA"/>
              <a:t>Builds installers, manages updates, and tests model setup on all platforms.</a:t>
            </a:r>
            <a:endParaRPr/>
          </a:p>
          <a:p>
            <a:pPr indent="0" lvl="0" marL="0" rtl="0" algn="l">
              <a:spcBef>
                <a:spcPts val="0"/>
              </a:spcBef>
              <a:spcAft>
                <a:spcPts val="0"/>
              </a:spcAft>
              <a:buNone/>
            </a:pPr>
            <a:r>
              <a:rPr lang="en-CA"/>
              <a:t>Ensures Void is easy to install, update, and contribute to.</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8. Quality Assurance &amp; Performance</a:t>
            </a:r>
            <a:endParaRPr/>
          </a:p>
          <a:p>
            <a:pPr indent="0" lvl="0" marL="0" rtl="0" algn="l">
              <a:spcBef>
                <a:spcPts val="0"/>
              </a:spcBef>
              <a:spcAft>
                <a:spcPts val="0"/>
              </a:spcAft>
              <a:buNone/>
            </a:pPr>
            <a:r>
              <a:rPr lang="en-CA"/>
              <a:t>Stress-tests AI calls and large files, checking speed and responsiveness.</a:t>
            </a:r>
            <a:endParaRPr/>
          </a:p>
          <a:p>
            <a:pPr indent="0" lvl="0" marL="0" rtl="0" algn="l">
              <a:spcBef>
                <a:spcPts val="0"/>
              </a:spcBef>
              <a:spcAft>
                <a:spcPts val="0"/>
              </a:spcAft>
              <a:buNone/>
            </a:pPr>
            <a:r>
              <a:rPr lang="en-CA"/>
              <a:t>Keeps Void feeling fast and reliable under heavy load.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38b18a83d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38b18a83d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8b18a83d79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8b18a83d79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CA">
                <a:solidFill>
                  <a:schemeClr val="dk1"/>
                </a:solidFill>
              </a:rPr>
              <a:t>Collaboration across teams follows strict architectural rules: all communication happens through </a:t>
            </a:r>
            <a:r>
              <a:rPr b="1" lang="en-CA">
                <a:solidFill>
                  <a:schemeClr val="dk1"/>
                </a:solidFill>
              </a:rPr>
              <a:t>typed IPC interfaces</a:t>
            </a:r>
            <a:r>
              <a:rPr lang="en-CA">
                <a:solidFill>
                  <a:schemeClr val="dk1"/>
                </a:solidFill>
              </a:rPr>
              <a:t>, only the </a:t>
            </a:r>
            <a:r>
              <a:rPr b="1" lang="en-CA">
                <a:solidFill>
                  <a:schemeClr val="dk1"/>
                </a:solidFill>
              </a:rPr>
              <a:t>Apply Pipeline</a:t>
            </a:r>
            <a:r>
              <a:rPr lang="en-CA">
                <a:solidFill>
                  <a:schemeClr val="dk1"/>
                </a:solidFill>
              </a:rPr>
              <a:t> can modify files, and any new provider or tool must go through </a:t>
            </a:r>
            <a:r>
              <a:rPr b="1" lang="en-CA">
                <a:solidFill>
                  <a:schemeClr val="dk1"/>
                </a:solidFill>
              </a:rPr>
              <a:t>security and privacy review</a:t>
            </a:r>
            <a:r>
              <a:rPr lang="en-CA">
                <a:solidFill>
                  <a:schemeClr val="dk1"/>
                </a:solidFill>
              </a:rPr>
              <a:t> before release.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CA">
                <a:solidFill>
                  <a:schemeClr val="dk1"/>
                </a:solidFill>
              </a:rPr>
              <a:t>These clear boundaries preserve stability, maintain accountability, and allow each team to move quickly without breaking the system.</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There are rules of </a:t>
            </a:r>
            <a:r>
              <a:rPr lang="en-CA"/>
              <a:t>collaboration</a:t>
            </a:r>
            <a:r>
              <a:rPr lang="en-CA"/>
              <a:t> that </a:t>
            </a:r>
            <a:r>
              <a:rPr lang="en-CA"/>
              <a:t>underlie</a:t>
            </a:r>
            <a:r>
              <a:rPr lang="en-CA"/>
              <a:t> these systems:</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1. Typed IPC is the Single Source of Truth</a:t>
            </a:r>
            <a:endParaRPr/>
          </a:p>
          <a:p>
            <a:pPr indent="0" lvl="0" marL="0" rtl="0" algn="l">
              <a:spcBef>
                <a:spcPts val="0"/>
              </a:spcBef>
              <a:spcAft>
                <a:spcPts val="0"/>
              </a:spcAft>
              <a:buNone/>
            </a:pPr>
            <a:r>
              <a:rPr lang="en-CA"/>
              <a:t>All communication between UI and Main is done through typed IPC.</a:t>
            </a:r>
            <a:endParaRPr/>
          </a:p>
          <a:p>
            <a:pPr indent="0" lvl="0" marL="0" rtl="0" algn="l">
              <a:spcBef>
                <a:spcPts val="0"/>
              </a:spcBef>
              <a:spcAft>
                <a:spcPts val="0"/>
              </a:spcAft>
              <a:buNone/>
            </a:pPr>
            <a:r>
              <a:rPr lang="en-CA"/>
              <a:t>The Platform team defines them, Runtime implements, UI just uses.</a:t>
            </a:r>
            <a:endParaRPr/>
          </a:p>
          <a:p>
            <a:pPr indent="0" lvl="0" marL="0" rtl="0" algn="l">
              <a:spcBef>
                <a:spcPts val="0"/>
              </a:spcBef>
              <a:spcAft>
                <a:spcPts val="0"/>
              </a:spcAft>
              <a:buNone/>
            </a:pPr>
            <a:r>
              <a:rPr lang="en-CA"/>
              <a:t>Prevents chaos and keeps all teams in sync.</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2. Only Apply Pipeline Can Edit Files</a:t>
            </a:r>
            <a:endParaRPr/>
          </a:p>
          <a:p>
            <a:pPr indent="0" lvl="0" marL="0" rtl="0" algn="l">
              <a:spcBef>
                <a:spcPts val="0"/>
              </a:spcBef>
              <a:spcAft>
                <a:spcPts val="0"/>
              </a:spcAft>
              <a:buNone/>
            </a:pPr>
            <a:r>
              <a:rPr lang="en-CA"/>
              <a:t>AI can suggest changes, but only the Apply/Checkpoint Pipeline writes to disk, and only after user approval.</a:t>
            </a:r>
            <a:endParaRPr/>
          </a:p>
          <a:p>
            <a:pPr indent="0" lvl="0" marL="0" rtl="0" algn="l">
              <a:spcBef>
                <a:spcPts val="0"/>
              </a:spcBef>
              <a:spcAft>
                <a:spcPts val="0"/>
              </a:spcAft>
              <a:buNone/>
            </a:pPr>
            <a:r>
              <a:rPr lang="en-CA"/>
              <a:t>Ensures safety and control.</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3. Provider Changes Stay in Runtime</a:t>
            </a:r>
            <a:endParaRPr/>
          </a:p>
          <a:p>
            <a:pPr indent="0" lvl="0" marL="0" rtl="0" algn="l">
              <a:spcBef>
                <a:spcPts val="0"/>
              </a:spcBef>
              <a:spcAft>
                <a:spcPts val="0"/>
              </a:spcAft>
              <a:buNone/>
            </a:pPr>
            <a:r>
              <a:rPr lang="en-CA"/>
              <a:t>New AI models (Gemini, Claude, etc.) are integrated only in the Runtime layer.</a:t>
            </a:r>
            <a:endParaRPr/>
          </a:p>
          <a:p>
            <a:pPr indent="0" lvl="0" marL="0" rtl="0" algn="l">
              <a:spcBef>
                <a:spcPts val="0"/>
              </a:spcBef>
              <a:spcAft>
                <a:spcPts val="0"/>
              </a:spcAft>
              <a:buNone/>
            </a:pPr>
            <a:r>
              <a:rPr lang="en-CA"/>
              <a:t>The UI never breaks when new providers are added, keeping Void modular and evolvable.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4. Security Gates for New Tools</a:t>
            </a:r>
            <a:endParaRPr/>
          </a:p>
          <a:p>
            <a:pPr indent="0" lvl="0" marL="0" rtl="0" algn="l">
              <a:spcBef>
                <a:spcPts val="0"/>
              </a:spcBef>
              <a:spcAft>
                <a:spcPts val="0"/>
              </a:spcAft>
              <a:buNone/>
            </a:pPr>
            <a:r>
              <a:rPr lang="en-CA"/>
              <a:t>Any feature that can touch files or run code must go through a permission review and explicit user consent.</a:t>
            </a:r>
            <a:endParaRPr/>
          </a:p>
          <a:p>
            <a:pPr indent="0" lvl="0" marL="0" rtl="0" algn="l">
              <a:spcBef>
                <a:spcPts val="0"/>
              </a:spcBef>
              <a:spcAft>
                <a:spcPts val="0"/>
              </a:spcAft>
              <a:buNone/>
            </a:pPr>
            <a:r>
              <a:rPr lang="en-CA"/>
              <a:t>Guarantees privacy as nothing runs or sends data without your approval.</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8b18a83d7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8b18a83d7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solidFill>
                  <a:schemeClr val="dk1"/>
                </a:solidFill>
              </a:rPr>
              <a:t>One of our biggest takeaways was learning how to navigate multiple layers of documentation: Void, VS Code, and Electron, and figure out what belonged where.</a:t>
            </a:r>
            <a:endParaRPr>
              <a:solidFill>
                <a:schemeClr val="dk1"/>
              </a:solidFill>
            </a:endParaRPr>
          </a:p>
          <a:p>
            <a:pPr indent="0" lvl="0" marL="0" rtl="0" algn="l">
              <a:spcBef>
                <a:spcPts val="0"/>
              </a:spcBef>
              <a:spcAft>
                <a:spcPts val="0"/>
              </a:spcAft>
              <a:buNone/>
            </a:pPr>
            <a:r>
              <a:rPr lang="en-CA">
                <a:solidFill>
                  <a:schemeClr val="dk1"/>
                </a:solidFill>
              </a:rPr>
              <a:t>It showed us how open-source projects extend existing systems rather than replace them.</a:t>
            </a:r>
            <a:endParaRPr>
              <a:solidFill>
                <a:schemeClr val="dk1"/>
              </a:solidFill>
            </a:endParaRPr>
          </a:p>
          <a:p>
            <a:pPr indent="0" lvl="0" marL="0" rtl="0" algn="l">
              <a:spcBef>
                <a:spcPts val="0"/>
              </a:spcBef>
              <a:spcAft>
                <a:spcPts val="0"/>
              </a:spcAft>
              <a:buNone/>
            </a:pPr>
            <a:r>
              <a:rPr lang="en-CA">
                <a:solidFill>
                  <a:schemeClr val="dk1"/>
                </a:solidFill>
              </a:rPr>
              <a:t>We also learned the value of collaboration and consistency. Early on, we </a:t>
            </a:r>
            <a:r>
              <a:rPr lang="en-CA">
                <a:solidFill>
                  <a:schemeClr val="dk1"/>
                </a:solidFill>
              </a:rPr>
              <a:t>separated</a:t>
            </a:r>
            <a:r>
              <a:rPr lang="en-CA">
                <a:solidFill>
                  <a:schemeClr val="dk1"/>
                </a:solidFill>
              </a:rPr>
              <a:t> our tasks and worked individually so our sections looked different, so we had to align our style and work more closely as a team.</a:t>
            </a:r>
            <a:endParaRPr>
              <a:solidFill>
                <a:schemeClr val="dk1"/>
              </a:solidFill>
            </a:endParaRPr>
          </a:p>
          <a:p>
            <a:pPr indent="0" lvl="0" marL="0" rtl="0" algn="l">
              <a:spcBef>
                <a:spcPts val="0"/>
              </a:spcBef>
              <a:spcAft>
                <a:spcPts val="0"/>
              </a:spcAft>
              <a:buNone/>
            </a:pPr>
            <a:r>
              <a:rPr lang="en-CA">
                <a:solidFill>
                  <a:schemeClr val="dk1"/>
                </a:solidFill>
              </a:rPr>
              <a:t>And while AI helped us research and organize faster, the project made it clear that human review is still essential for accuracy and cohesion.</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8b18a83d79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8b18a83d7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For our AI teammate, we used ChatGPT-5 because it offered strong reasoning and premium tools without cost barriers.</a:t>
            </a:r>
            <a:endParaRPr/>
          </a:p>
          <a:p>
            <a:pPr indent="0" lvl="0" marL="0" rtl="0" algn="l">
              <a:spcBef>
                <a:spcPts val="0"/>
              </a:spcBef>
              <a:spcAft>
                <a:spcPts val="0"/>
              </a:spcAft>
              <a:buNone/>
            </a:pPr>
            <a:r>
              <a:rPr lang="en-CA"/>
              <a:t>We used it to gather and summarize sources, structure drafts, and polish grammar and style.</a:t>
            </a:r>
            <a:endParaRPr/>
          </a:p>
          <a:p>
            <a:pPr indent="0" lvl="0" marL="0" rtl="0" algn="l">
              <a:spcBef>
                <a:spcPts val="0"/>
              </a:spcBef>
              <a:spcAft>
                <a:spcPts val="0"/>
              </a:spcAft>
              <a:buNone/>
            </a:pPr>
            <a:r>
              <a:rPr lang="en-CA"/>
              <a:t>Our team wrote detailed, context-rich prompts to keep it aligned with our topic, and we verified every AI-generated section against the official documentation.</a:t>
            </a:r>
            <a:endParaRPr/>
          </a:p>
          <a:p>
            <a:pPr indent="0" lvl="0" marL="0" rtl="0" algn="l">
              <a:spcBef>
                <a:spcPts val="0"/>
              </a:spcBef>
              <a:spcAft>
                <a:spcPts val="0"/>
              </a:spcAft>
              <a:buNone/>
            </a:pPr>
            <a:r>
              <a:rPr lang="en-CA"/>
              <a:t>Overall, AI contributed about 20% of our work. It made us faster and more cohesive, but still needed active oversight to stay accurate and well-reasoned.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8b18a83d79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8b18a83d79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Void builds on VS Code, but reimagines it as an AI-native, privacy-first editor.</a:t>
            </a:r>
            <a:endParaRPr/>
          </a:p>
          <a:p>
            <a:pPr indent="0" lvl="0" marL="0" rtl="0" algn="l">
              <a:spcBef>
                <a:spcPts val="0"/>
              </a:spcBef>
              <a:spcAft>
                <a:spcPts val="0"/>
              </a:spcAft>
              <a:buNone/>
            </a:pPr>
            <a:r>
              <a:rPr lang="en-CA"/>
              <a:t>It runs on Electron’s multi-process model, separating the UI, AI Runtime, and Extensions for speed and safety.</a:t>
            </a:r>
            <a:endParaRPr/>
          </a:p>
          <a:p>
            <a:pPr indent="0" lvl="0" marL="0" rtl="0" algn="l">
              <a:spcBef>
                <a:spcPts val="0"/>
              </a:spcBef>
              <a:spcAft>
                <a:spcPts val="0"/>
              </a:spcAft>
              <a:buNone/>
            </a:pPr>
            <a:r>
              <a:rPr lang="en-CA"/>
              <a:t>New layers like the AI Agent and Apply/Checkpoint system make every edit secure and reviewable.</a:t>
            </a:r>
            <a:endParaRPr/>
          </a:p>
          <a:p>
            <a:pPr indent="0" lvl="0" marL="0" rtl="0" algn="l">
              <a:spcBef>
                <a:spcPts val="0"/>
              </a:spcBef>
              <a:spcAft>
                <a:spcPts val="0"/>
              </a:spcAft>
              <a:buNone/>
            </a:pPr>
            <a:r>
              <a:rPr lang="en-CA"/>
              <a:t>By blending layered, client-server, and event-driven styles, Void stays flexible, stable, and built to be sustained for the future.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8b18a83d79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8b18a83d7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8b18a83d79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8b18a83d79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8b18a83d79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8b18a83d79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CA">
                <a:solidFill>
                  <a:schemeClr val="dk1"/>
                </a:solidFill>
              </a:rPr>
              <a:t>Void is a privacy-first, open-source fork of Visual Studio Code, and is designed to deliver “Cursor-class” AI assistance — all without sending developer code through a proprietary relay.</a:t>
            </a:r>
            <a:endParaRPr>
              <a:solidFill>
                <a:schemeClr val="dk1"/>
              </a:solidFill>
            </a:endParaRPr>
          </a:p>
          <a:p>
            <a:pPr indent="0" lvl="0" marL="0" rtl="0" algn="l">
              <a:spcBef>
                <a:spcPts val="0"/>
              </a:spcBef>
              <a:spcAft>
                <a:spcPts val="0"/>
              </a:spcAft>
              <a:buNone/>
            </a:pPr>
            <a:r>
              <a:rPr lang="en-CA">
                <a:solidFill>
                  <a:schemeClr val="dk1"/>
                </a:solidFill>
              </a:rPr>
              <a:t>It’s built on top of VS Code’s Electron foundation and adds a new AI runtime with an Apply and Checkpoint pipeline.</a:t>
            </a:r>
            <a:endParaRPr>
              <a:solidFill>
                <a:schemeClr val="dk1"/>
              </a:solidFill>
            </a:endParaRPr>
          </a:p>
          <a:p>
            <a:pPr indent="0" lvl="0" marL="0" rtl="0" algn="l">
              <a:spcBef>
                <a:spcPts val="0"/>
              </a:spcBef>
              <a:spcAft>
                <a:spcPts val="0"/>
              </a:spcAft>
              <a:buNone/>
            </a:pPr>
            <a:r>
              <a:rPr lang="en-CA">
                <a:solidFill>
                  <a:schemeClr val="dk1"/>
                </a:solidFill>
              </a:rPr>
              <a:t>The overall architecture emphasizes </a:t>
            </a:r>
            <a:r>
              <a:rPr b="1" lang="en-CA">
                <a:solidFill>
                  <a:schemeClr val="dk1"/>
                </a:solidFill>
              </a:rPr>
              <a:t>responsiveness, testability, and evolvability</a:t>
            </a:r>
            <a:r>
              <a:rPr lang="en-CA">
                <a:solidFill>
                  <a:schemeClr val="dk1"/>
                </a:solidFill>
              </a:rPr>
              <a:t> through clean boundaries between its subsystems.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8b18a83d79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8b18a83d79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CA">
                <a:solidFill>
                  <a:schemeClr val="dk1"/>
                </a:solidFill>
              </a:rPr>
              <a:t>The </a:t>
            </a:r>
            <a:r>
              <a:rPr b="1" lang="en-CA">
                <a:solidFill>
                  <a:schemeClr val="dk1"/>
                </a:solidFill>
              </a:rPr>
              <a:t>Workbench</a:t>
            </a:r>
            <a:r>
              <a:rPr lang="en-CA">
                <a:solidFill>
                  <a:schemeClr val="dk1"/>
                </a:solidFill>
              </a:rPr>
              <a:t>, or Renderer process, is the user-facing core.</a:t>
            </a:r>
            <a:endParaRPr>
              <a:solidFill>
                <a:schemeClr val="dk1"/>
              </a:solidFill>
            </a:endParaRPr>
          </a:p>
          <a:p>
            <a:pPr indent="0" lvl="0" marL="0" rtl="0" algn="l">
              <a:spcBef>
                <a:spcPts val="0"/>
              </a:spcBef>
              <a:spcAft>
                <a:spcPts val="0"/>
              </a:spcAft>
              <a:buClr>
                <a:schemeClr val="dk1"/>
              </a:buClr>
              <a:buSzPts val="1100"/>
              <a:buFont typeface="Arial"/>
              <a:buNone/>
            </a:pPr>
            <a:r>
              <a:rPr lang="en-CA">
                <a:solidFill>
                  <a:schemeClr val="dk1"/>
                </a:solidFill>
              </a:rPr>
              <a:t>It displays the editor, chat, settings, and diff review panels.</a:t>
            </a:r>
            <a:endParaRPr>
              <a:solidFill>
                <a:schemeClr val="dk1"/>
              </a:solidFill>
            </a:endParaRPr>
          </a:p>
          <a:p>
            <a:pPr indent="0" lvl="0" marL="0" rtl="0" algn="l">
              <a:spcBef>
                <a:spcPts val="0"/>
              </a:spcBef>
              <a:spcAft>
                <a:spcPts val="0"/>
              </a:spcAft>
              <a:buClr>
                <a:schemeClr val="dk1"/>
              </a:buClr>
              <a:buSzPts val="1100"/>
              <a:buFont typeface="Arial"/>
              <a:buNone/>
            </a:pPr>
            <a:r>
              <a:rPr lang="en-CA">
                <a:solidFill>
                  <a:schemeClr val="dk1"/>
                </a:solidFill>
              </a:rPr>
              <a:t>Built with </a:t>
            </a:r>
            <a:r>
              <a:rPr b="1" lang="en-CA">
                <a:solidFill>
                  <a:schemeClr val="dk1"/>
                </a:solidFill>
              </a:rPr>
              <a:t>React</a:t>
            </a:r>
            <a:r>
              <a:rPr lang="en-CA">
                <a:solidFill>
                  <a:schemeClr val="dk1"/>
                </a:solidFill>
              </a:rPr>
              <a:t>, it streams AI output live while maintaining responsiveness.</a:t>
            </a:r>
            <a:endParaRPr>
              <a:solidFill>
                <a:schemeClr val="dk1"/>
              </a:solidFill>
            </a:endParaRPr>
          </a:p>
          <a:p>
            <a:pPr indent="0" lvl="0" marL="0" rtl="0" algn="l">
              <a:spcBef>
                <a:spcPts val="0"/>
              </a:spcBef>
              <a:spcAft>
                <a:spcPts val="0"/>
              </a:spcAft>
              <a:buNone/>
            </a:pPr>
            <a:r>
              <a:rPr lang="en-CA">
                <a:solidFill>
                  <a:schemeClr val="dk1"/>
                </a:solidFill>
              </a:rPr>
              <a:t>By isolating the UI from computation, the Workbench achieves strong performance and testability, making it easy to evolve without affecting deeper layers.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8b18a83d79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8b18a83d79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CA">
                <a:solidFill>
                  <a:schemeClr val="dk1"/>
                </a:solidFill>
              </a:rPr>
              <a:t>The </a:t>
            </a:r>
            <a:r>
              <a:rPr b="1" lang="en-CA">
                <a:solidFill>
                  <a:schemeClr val="dk1"/>
                </a:solidFill>
              </a:rPr>
              <a:t>AI Agent Layer</a:t>
            </a:r>
            <a:r>
              <a:rPr lang="en-CA">
                <a:solidFill>
                  <a:schemeClr val="dk1"/>
                </a:solidFill>
              </a:rPr>
              <a:t> sits between the UI and the model providers.</a:t>
            </a:r>
            <a:endParaRPr>
              <a:solidFill>
                <a:schemeClr val="dk1"/>
              </a:solidFill>
            </a:endParaRPr>
          </a:p>
          <a:p>
            <a:pPr indent="0" lvl="0" marL="0" rtl="0" algn="l">
              <a:spcBef>
                <a:spcPts val="0"/>
              </a:spcBef>
              <a:spcAft>
                <a:spcPts val="0"/>
              </a:spcAft>
              <a:buClr>
                <a:schemeClr val="dk1"/>
              </a:buClr>
              <a:buSzPts val="1100"/>
              <a:buFont typeface="Arial"/>
              <a:buNone/>
            </a:pPr>
            <a:r>
              <a:rPr lang="en-CA">
                <a:solidFill>
                  <a:schemeClr val="dk1"/>
                </a:solidFill>
              </a:rPr>
              <a:t>It exposes user-visible AI capabilities — Chat, Quick Edit, Agent, and Gather modes.</a:t>
            </a:r>
            <a:endParaRPr>
              <a:solidFill>
                <a:schemeClr val="dk1"/>
              </a:solidFill>
            </a:endParaRPr>
          </a:p>
          <a:p>
            <a:pPr indent="0" lvl="0" marL="0" rtl="0" algn="l">
              <a:spcBef>
                <a:spcPts val="0"/>
              </a:spcBef>
              <a:spcAft>
                <a:spcPts val="0"/>
              </a:spcAft>
              <a:buClr>
                <a:schemeClr val="dk1"/>
              </a:buClr>
              <a:buSzPts val="1100"/>
              <a:buFont typeface="Arial"/>
              <a:buNone/>
            </a:pPr>
            <a:r>
              <a:rPr lang="en-CA">
                <a:solidFill>
                  <a:schemeClr val="dk1"/>
                </a:solidFill>
              </a:rPr>
              <a:t>This layer translates natural-language prompts into structured </a:t>
            </a:r>
            <a:r>
              <a:rPr b="1" lang="en-CA">
                <a:solidFill>
                  <a:schemeClr val="dk1"/>
                </a:solidFill>
              </a:rPr>
              <a:t>edit intents</a:t>
            </a:r>
            <a:r>
              <a:rPr lang="en-CA">
                <a:solidFill>
                  <a:schemeClr val="dk1"/>
                </a:solidFill>
              </a:rPr>
              <a:t> and applies capability gating to ensure each model only performs the actions it supports.</a:t>
            </a:r>
            <a:endParaRPr>
              <a:solidFill>
                <a:schemeClr val="dk1"/>
              </a:solidFill>
            </a:endParaRPr>
          </a:p>
          <a:p>
            <a:pPr indent="0" lvl="0" marL="0" rtl="0" algn="l">
              <a:spcBef>
                <a:spcPts val="0"/>
              </a:spcBef>
              <a:spcAft>
                <a:spcPts val="0"/>
              </a:spcAft>
              <a:buNone/>
            </a:pPr>
            <a:r>
              <a:rPr lang="en-CA">
                <a:solidFill>
                  <a:schemeClr val="dk1"/>
                </a:solidFill>
              </a:rPr>
              <a:t>It also enforces explicit user approval for any agentic operation, keeping the developer firmly in control.</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8b18a83d79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8b18a83d79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CA">
                <a:solidFill>
                  <a:schemeClr val="dk1"/>
                </a:solidFill>
              </a:rPr>
              <a:t>The </a:t>
            </a:r>
            <a:r>
              <a:rPr b="1" lang="en-CA">
                <a:solidFill>
                  <a:schemeClr val="dk1"/>
                </a:solidFill>
              </a:rPr>
              <a:t>Model Provider Layer</a:t>
            </a:r>
            <a:r>
              <a:rPr lang="en-CA">
                <a:solidFill>
                  <a:schemeClr val="dk1"/>
                </a:solidFill>
              </a:rPr>
              <a:t> lives in the Main Process.</a:t>
            </a:r>
            <a:endParaRPr>
              <a:solidFill>
                <a:schemeClr val="dk1"/>
              </a:solidFill>
            </a:endParaRPr>
          </a:p>
          <a:p>
            <a:pPr indent="0" lvl="0" marL="0" rtl="0" algn="l">
              <a:spcBef>
                <a:spcPts val="0"/>
              </a:spcBef>
              <a:spcAft>
                <a:spcPts val="0"/>
              </a:spcAft>
              <a:buClr>
                <a:schemeClr val="dk1"/>
              </a:buClr>
              <a:buSzPts val="1100"/>
              <a:buFont typeface="Arial"/>
              <a:buNone/>
            </a:pPr>
            <a:r>
              <a:rPr lang="en-CA">
                <a:solidFill>
                  <a:schemeClr val="dk1"/>
                </a:solidFill>
              </a:rPr>
              <a:t>It connects directly to APIs like OpenAI, Anthropic, or local runtimes such as Ollama.</a:t>
            </a:r>
            <a:endParaRPr>
              <a:solidFill>
                <a:schemeClr val="dk1"/>
              </a:solidFill>
            </a:endParaRPr>
          </a:p>
          <a:p>
            <a:pPr indent="0" lvl="0" marL="0" rtl="0" algn="l">
              <a:spcBef>
                <a:spcPts val="0"/>
              </a:spcBef>
              <a:spcAft>
                <a:spcPts val="0"/>
              </a:spcAft>
              <a:buClr>
                <a:schemeClr val="dk1"/>
              </a:buClr>
              <a:buSzPts val="1100"/>
              <a:buFont typeface="Arial"/>
              <a:buNone/>
            </a:pPr>
            <a:r>
              <a:rPr lang="en-CA">
                <a:solidFill>
                  <a:schemeClr val="dk1"/>
                </a:solidFill>
              </a:rPr>
              <a:t>This subsystem handles capability detection — for example, whether a model supports fill-in-the-middle completion, tool-calling, or reasoning modes.</a:t>
            </a:r>
            <a:endParaRPr>
              <a:solidFill>
                <a:schemeClr val="dk1"/>
              </a:solidFill>
            </a:endParaRPr>
          </a:p>
          <a:p>
            <a:pPr indent="0" lvl="0" marL="0" rtl="0" algn="l">
              <a:spcBef>
                <a:spcPts val="0"/>
              </a:spcBef>
              <a:spcAft>
                <a:spcPts val="0"/>
              </a:spcAft>
              <a:buClr>
                <a:schemeClr val="dk1"/>
              </a:buClr>
              <a:buSzPts val="1100"/>
              <a:buFont typeface="Arial"/>
              <a:buNone/>
            </a:pPr>
            <a:r>
              <a:rPr lang="en-CA">
                <a:solidFill>
                  <a:schemeClr val="dk1"/>
                </a:solidFill>
              </a:rPr>
              <a:t>It also manages rate limits, retries, and streaming tokens back to the Agent Layer.</a:t>
            </a:r>
            <a:endParaRPr>
              <a:solidFill>
                <a:schemeClr val="dk1"/>
              </a:solidFill>
            </a:endParaRPr>
          </a:p>
          <a:p>
            <a:pPr indent="0" lvl="0" marL="0" rtl="0" algn="l">
              <a:spcBef>
                <a:spcPts val="0"/>
              </a:spcBef>
              <a:spcAft>
                <a:spcPts val="0"/>
              </a:spcAft>
              <a:buNone/>
            </a:pPr>
            <a:r>
              <a:rPr lang="en-CA">
                <a:solidFill>
                  <a:schemeClr val="dk1"/>
                </a:solidFill>
              </a:rPr>
              <a:t>In short, it’s the bridge that enables Void’s “any LLM, anywhere” promise while preserving privacy.</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8b18a83d79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8b18a83d79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CA">
                <a:solidFill>
                  <a:schemeClr val="dk1"/>
                </a:solidFill>
              </a:rPr>
              <a:t>The </a:t>
            </a:r>
            <a:r>
              <a:rPr b="1" lang="en-CA">
                <a:solidFill>
                  <a:schemeClr val="dk1"/>
                </a:solidFill>
              </a:rPr>
              <a:t>Apply and Checkpoint Pipeline</a:t>
            </a:r>
            <a:r>
              <a:rPr lang="en-CA">
                <a:solidFill>
                  <a:schemeClr val="dk1"/>
                </a:solidFill>
              </a:rPr>
              <a:t> converts model outputs into structured edit blocks and visual diffs.</a:t>
            </a:r>
            <a:endParaRPr>
              <a:solidFill>
                <a:schemeClr val="dk1"/>
              </a:solidFill>
            </a:endParaRPr>
          </a:p>
          <a:p>
            <a:pPr indent="0" lvl="0" marL="0" rtl="0" algn="l">
              <a:spcBef>
                <a:spcPts val="0"/>
              </a:spcBef>
              <a:spcAft>
                <a:spcPts val="0"/>
              </a:spcAft>
              <a:buClr>
                <a:schemeClr val="dk1"/>
              </a:buClr>
              <a:buSzPts val="1100"/>
              <a:buFont typeface="Arial"/>
              <a:buNone/>
            </a:pPr>
            <a:r>
              <a:rPr lang="en-CA">
                <a:solidFill>
                  <a:schemeClr val="dk1"/>
                </a:solidFill>
              </a:rPr>
              <a:t>Once the user approves an edit, it’s applied atomically, recorded as a checkpoint, and can be rolled back at any time.</a:t>
            </a:r>
            <a:endParaRPr>
              <a:solidFill>
                <a:schemeClr val="dk1"/>
              </a:solidFill>
            </a:endParaRPr>
          </a:p>
          <a:p>
            <a:pPr indent="0" lvl="0" marL="0" rtl="0" algn="l">
              <a:spcBef>
                <a:spcPts val="0"/>
              </a:spcBef>
              <a:spcAft>
                <a:spcPts val="0"/>
              </a:spcAft>
              <a:buNone/>
            </a:pPr>
            <a:r>
              <a:rPr lang="en-CA">
                <a:solidFill>
                  <a:schemeClr val="dk1"/>
                </a:solidFill>
              </a:rPr>
              <a:t>This pipeline enforces the human-in-the-loop principle — nothing in Void is ever written automatically — ensuring every change is deterministic, auditable, and reversible.</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8b18a83d79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8b18a83d79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CA">
                <a:solidFill>
                  <a:schemeClr val="dk1"/>
                </a:solidFill>
              </a:rPr>
              <a:t>The final subsystem covers </a:t>
            </a:r>
            <a:r>
              <a:rPr b="1" lang="en-CA">
                <a:solidFill>
                  <a:schemeClr val="dk1"/>
                </a:solidFill>
              </a:rPr>
              <a:t>Platform and Integrations</a:t>
            </a:r>
            <a:r>
              <a:rPr lang="en-CA">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en-CA">
                <a:solidFill>
                  <a:schemeClr val="dk1"/>
                </a:solidFill>
              </a:rPr>
              <a:t>This includes the Extension Host, Language Server Protocol servers, terminals, packaging, and auto-updates.</a:t>
            </a:r>
            <a:endParaRPr>
              <a:solidFill>
                <a:schemeClr val="dk1"/>
              </a:solidFill>
            </a:endParaRPr>
          </a:p>
          <a:p>
            <a:pPr indent="0" lvl="0" marL="0" rtl="0" algn="l">
              <a:spcBef>
                <a:spcPts val="0"/>
              </a:spcBef>
              <a:spcAft>
                <a:spcPts val="0"/>
              </a:spcAft>
              <a:buClr>
                <a:schemeClr val="dk1"/>
              </a:buClr>
              <a:buSzPts val="1100"/>
              <a:buFont typeface="Arial"/>
              <a:buNone/>
            </a:pPr>
            <a:r>
              <a:rPr lang="en-CA">
                <a:solidFill>
                  <a:schemeClr val="dk1"/>
                </a:solidFill>
              </a:rPr>
              <a:t>These components provide language intelligence and system-level features while keeping processes isolated for stability.</a:t>
            </a:r>
            <a:endParaRPr>
              <a:solidFill>
                <a:schemeClr val="dk1"/>
              </a:solidFill>
            </a:endParaRPr>
          </a:p>
          <a:p>
            <a:pPr indent="0" lvl="0" marL="0" rtl="0" algn="l">
              <a:spcBef>
                <a:spcPts val="0"/>
              </a:spcBef>
              <a:spcAft>
                <a:spcPts val="0"/>
              </a:spcAft>
              <a:buNone/>
            </a:pPr>
            <a:r>
              <a:rPr lang="en-CA">
                <a:solidFill>
                  <a:schemeClr val="dk1"/>
                </a:solidFill>
              </a:rPr>
              <a:t>Together they maintain full VS Code compatibility — from themes and extensions to cross-platform builds — while extending its capabilities for AI workflows.</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8b18a83d7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8b18a83d7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CA">
                <a:solidFill>
                  <a:schemeClr val="dk1"/>
                </a:solidFill>
              </a:rPr>
              <a:t>All five subsystems interact through asynchronous boundaries.</a:t>
            </a:r>
            <a:endParaRPr>
              <a:solidFill>
                <a:schemeClr val="dk1"/>
              </a:solidFill>
            </a:endParaRPr>
          </a:p>
          <a:p>
            <a:pPr indent="0" lvl="0" marL="0" rtl="0" algn="l">
              <a:spcBef>
                <a:spcPts val="0"/>
              </a:spcBef>
              <a:spcAft>
                <a:spcPts val="0"/>
              </a:spcAft>
              <a:buClr>
                <a:schemeClr val="dk1"/>
              </a:buClr>
              <a:buSzPts val="1100"/>
              <a:buFont typeface="Arial"/>
              <a:buNone/>
            </a:pPr>
            <a:r>
              <a:rPr lang="en-CA">
                <a:solidFill>
                  <a:schemeClr val="dk1"/>
                </a:solidFill>
              </a:rPr>
              <a:t>The </a:t>
            </a:r>
            <a:r>
              <a:rPr b="1" lang="en-CA">
                <a:solidFill>
                  <a:schemeClr val="dk1"/>
                </a:solidFill>
              </a:rPr>
              <a:t>Workbench</a:t>
            </a:r>
            <a:r>
              <a:rPr lang="en-CA">
                <a:solidFill>
                  <a:schemeClr val="dk1"/>
                </a:solidFill>
              </a:rPr>
              <a:t> captures a user prompt and sends it via IPC to the </a:t>
            </a:r>
            <a:r>
              <a:rPr b="1" lang="en-CA">
                <a:solidFill>
                  <a:schemeClr val="dk1"/>
                </a:solidFill>
              </a:rPr>
              <a:t>Agent Layer</a:t>
            </a:r>
            <a:r>
              <a:rPr lang="en-CA">
                <a:solidFill>
                  <a:schemeClr val="dk1"/>
                </a:solidFill>
              </a:rPr>
              <a:t>, which creates a structured request for the </a:t>
            </a:r>
            <a:r>
              <a:rPr b="1" lang="en-CA">
                <a:solidFill>
                  <a:schemeClr val="dk1"/>
                </a:solidFill>
              </a:rPr>
              <a:t>Model Provider Layer</a:t>
            </a:r>
            <a:r>
              <a:rPr lang="en-CA">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en-CA">
                <a:solidFill>
                  <a:schemeClr val="dk1"/>
                </a:solidFill>
              </a:rPr>
              <a:t>The provider streams results back through the Agent to the UI, where the </a:t>
            </a:r>
            <a:r>
              <a:rPr b="1" lang="en-CA">
                <a:solidFill>
                  <a:schemeClr val="dk1"/>
                </a:solidFill>
              </a:rPr>
              <a:t>Apply Pipeline</a:t>
            </a:r>
            <a:r>
              <a:rPr lang="en-CA">
                <a:solidFill>
                  <a:schemeClr val="dk1"/>
                </a:solidFill>
              </a:rPr>
              <a:t> displays diffs and waits for approval.</a:t>
            </a:r>
            <a:endParaRPr>
              <a:solidFill>
                <a:schemeClr val="dk1"/>
              </a:solidFill>
            </a:endParaRPr>
          </a:p>
          <a:p>
            <a:pPr indent="0" lvl="0" marL="0" rtl="0" algn="l">
              <a:spcBef>
                <a:spcPts val="0"/>
              </a:spcBef>
              <a:spcAft>
                <a:spcPts val="0"/>
              </a:spcAft>
              <a:buClr>
                <a:schemeClr val="dk1"/>
              </a:buClr>
              <a:buSzPts val="1100"/>
              <a:buFont typeface="Arial"/>
              <a:buNone/>
            </a:pPr>
            <a:r>
              <a:rPr lang="en-CA">
                <a:solidFill>
                  <a:schemeClr val="dk1"/>
                </a:solidFill>
              </a:rPr>
              <a:t>Once accepted, edits update the workspace, closing the loop.</a:t>
            </a:r>
            <a:endParaRPr>
              <a:solidFill>
                <a:schemeClr val="dk1"/>
              </a:solidFill>
            </a:endParaRPr>
          </a:p>
          <a:p>
            <a:pPr indent="0" lvl="0" marL="0" rtl="0" algn="l">
              <a:spcBef>
                <a:spcPts val="0"/>
              </a:spcBef>
              <a:spcAft>
                <a:spcPts val="0"/>
              </a:spcAft>
              <a:buNone/>
            </a:pPr>
            <a:r>
              <a:rPr lang="en-CA">
                <a:solidFill>
                  <a:schemeClr val="dk1"/>
                </a:solidFill>
              </a:rPr>
              <a:t>This IPC-driven design keeps the system responsive and fault-tolerant.</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C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hyperlink" Target="https://youtu.be/xN0TvQjVk_Y"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20" Type="http://schemas.openxmlformats.org/officeDocument/2006/relationships/hyperlink" Target="https://www.news.itsfoss.com/void-editor/" TargetMode="External"/><Relationship Id="rId11" Type="http://schemas.openxmlformats.org/officeDocument/2006/relationships/hyperlink" Target="https://www.aws.amazon.com/what-is/service-oriented-architecture/" TargetMode="External"/><Relationship Id="rId22" Type="http://schemas.openxmlformats.org/officeDocument/2006/relationships/hyperlink" Target="https://www.dev.to/nodeshiftcloud/void-ollama-llms-how-i-turned-my-code-editor-into-a-full-blown-ai-workbench-eop" TargetMode="External"/><Relationship Id="rId10" Type="http://schemas.openxmlformats.org/officeDocument/2006/relationships/hyperlink" Target="https://www.electronjs.org/docs/latest/tutorial/ipc" TargetMode="External"/><Relationship Id="rId21" Type="http://schemas.openxmlformats.org/officeDocument/2006/relationships/hyperlink" Target="https://www.medium.com/@adityakumar2001/void-ide-the-comprehensive-guide-to-the-open-source-cursor-alternative-2a6b17cae235" TargetMode="External"/><Relationship Id="rId13" Type="http://schemas.openxmlformats.org/officeDocument/2006/relationships/hyperlink" Target="https://www.geeksforgeeks.org/reactjs/react-component-based-architecture" TargetMode="External"/><Relationship Id="rId12" Type="http://schemas.openxmlformats.org/officeDocument/2006/relationships/hyperlink" Target="https://www.geeksforgeeks.org/system-design/singleton-design-pattern/" TargetMode="External"/><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hyperlink" Target="https://voideditor.com" TargetMode="External"/><Relationship Id="rId9" Type="http://schemas.openxmlformats.org/officeDocument/2006/relationships/hyperlink" Target="https://www.electronjs.org/docs/latest/tutorial/process-model" TargetMode="External"/><Relationship Id="rId15" Type="http://schemas.openxmlformats.org/officeDocument/2006/relationships/hyperlink" Target="https://www.github.com/microsoft/vscode/wiki/Source-Code-Organization" TargetMode="External"/><Relationship Id="rId14" Type="http://schemas.openxmlformats.org/officeDocument/2006/relationships/hyperlink" Target="https://www.code.visualstudio.com/api/advanced-topics/extension-host" TargetMode="External"/><Relationship Id="rId17" Type="http://schemas.openxmlformats.org/officeDocument/2006/relationships/hyperlink" Target="https://www.code.visualstudio.com/api/extension-guides/chat" TargetMode="External"/><Relationship Id="rId16" Type="http://schemas.openxmlformats.org/officeDocument/2006/relationships/hyperlink" Target="https://www.microsoft.github.io/language-server-protocol/" TargetMode="External"/><Relationship Id="rId5" Type="http://schemas.openxmlformats.org/officeDocument/2006/relationships/hyperlink" Target="https://voideditor.com" TargetMode="External"/><Relationship Id="rId19" Type="http://schemas.openxmlformats.org/officeDocument/2006/relationships/hyperlink" Target="https://www.infoq.com/news/2025/06/void-ide-beta-release/" TargetMode="External"/><Relationship Id="rId6" Type="http://schemas.openxmlformats.org/officeDocument/2006/relationships/hyperlink" Target="https://www.voideditor.com" TargetMode="External"/><Relationship Id="rId18" Type="http://schemas.openxmlformats.org/officeDocument/2006/relationships/hyperlink" Target="https://www.github.com/voideditor/void/blob/main/VOID_CODEBASE_GUIDE.md" TargetMode="External"/><Relationship Id="rId7" Type="http://schemas.openxmlformats.org/officeDocument/2006/relationships/hyperlink" Target="https://www.voideditor.com/changelog" TargetMode="External"/><Relationship Id="rId8" Type="http://schemas.openxmlformats.org/officeDocument/2006/relationships/hyperlink" Target="https://www.zread.ai/voideditor/void/9-architecture-overview"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rot="5065806">
            <a:off x="532445" y="2401694"/>
            <a:ext cx="1993613" cy="2012300"/>
          </a:xfrm>
          <a:prstGeom prst="ellipse">
            <a:avLst/>
          </a:prstGeom>
          <a:gradFill>
            <a:gsLst>
              <a:gs pos="0">
                <a:srgbClr val="00FF00"/>
              </a:gs>
              <a:gs pos="50000">
                <a:srgbClr val="FF00FF"/>
              </a:gs>
              <a:gs pos="75000">
                <a:srgbClr val="FF0000"/>
              </a:gs>
              <a:gs pos="100000">
                <a:srgbClr val="9080BB"/>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 name="Google Shape;55;p13"/>
          <p:cNvSpPr txBox="1"/>
          <p:nvPr>
            <p:ph type="ctrTitle"/>
          </p:nvPr>
        </p:nvSpPr>
        <p:spPr>
          <a:xfrm>
            <a:off x="311700" y="436300"/>
            <a:ext cx="8520600" cy="931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CA" sz="4000">
                <a:latin typeface="Comic Sans MS"/>
                <a:ea typeface="Comic Sans MS"/>
                <a:cs typeface="Comic Sans MS"/>
                <a:sym typeface="Comic Sans MS"/>
              </a:rPr>
              <a:t>A1: Conceptual Architecture of Void</a:t>
            </a:r>
            <a:endParaRPr sz="4000">
              <a:latin typeface="Comic Sans MS"/>
              <a:ea typeface="Comic Sans MS"/>
              <a:cs typeface="Comic Sans MS"/>
              <a:sym typeface="Comic Sans MS"/>
            </a:endParaRPr>
          </a:p>
        </p:txBody>
      </p:sp>
      <p:sp>
        <p:nvSpPr>
          <p:cNvPr id="56" name="Google Shape;56;p13"/>
          <p:cNvSpPr txBox="1"/>
          <p:nvPr>
            <p:ph idx="1" type="subTitle"/>
          </p:nvPr>
        </p:nvSpPr>
        <p:spPr>
          <a:xfrm>
            <a:off x="311700" y="13678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CA">
                <a:latin typeface="Comic Sans MS"/>
                <a:ea typeface="Comic Sans MS"/>
                <a:cs typeface="Comic Sans MS"/>
                <a:sym typeface="Comic Sans MS"/>
              </a:rPr>
              <a:t>Group 10 </a:t>
            </a:r>
            <a:r>
              <a:rPr lang="en-CA">
                <a:solidFill>
                  <a:srgbClr val="FF00FF"/>
                </a:solidFill>
                <a:latin typeface="Comic Sans MS"/>
                <a:ea typeface="Comic Sans MS"/>
                <a:cs typeface="Comic Sans MS"/>
                <a:sym typeface="Comic Sans MS"/>
              </a:rPr>
              <a:t>“welcome to my homepage”</a:t>
            </a:r>
            <a:endParaRPr>
              <a:solidFill>
                <a:srgbClr val="FF00FF"/>
              </a:solidFill>
              <a:latin typeface="Comic Sans MS"/>
              <a:ea typeface="Comic Sans MS"/>
              <a:cs typeface="Comic Sans MS"/>
              <a:sym typeface="Comic Sans MS"/>
            </a:endParaRPr>
          </a:p>
        </p:txBody>
      </p:sp>
      <p:pic>
        <p:nvPicPr>
          <p:cNvPr id="57" name="Google Shape;57;p13" title="slice_of_void.png"/>
          <p:cNvPicPr preferRelativeResize="0"/>
          <p:nvPr/>
        </p:nvPicPr>
        <p:blipFill>
          <a:blip r:embed="rId3">
            <a:alphaModFix/>
          </a:blip>
          <a:stretch>
            <a:fillRect/>
          </a:stretch>
        </p:blipFill>
        <p:spPr>
          <a:xfrm>
            <a:off x="608050" y="2628150"/>
            <a:ext cx="1842201" cy="1842201"/>
          </a:xfrm>
          <a:prstGeom prst="rect">
            <a:avLst/>
          </a:prstGeom>
          <a:noFill/>
          <a:ln>
            <a:noFill/>
          </a:ln>
        </p:spPr>
      </p:pic>
      <p:sp>
        <p:nvSpPr>
          <p:cNvPr id="58" name="Google Shape;58;p13"/>
          <p:cNvSpPr txBox="1"/>
          <p:nvPr/>
        </p:nvSpPr>
        <p:spPr>
          <a:xfrm rot="-992063">
            <a:off x="3467768" y="3071616"/>
            <a:ext cx="4553908" cy="601881"/>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CA" sz="1800" u="sng">
                <a:solidFill>
                  <a:schemeClr val="hlink"/>
                </a:solidFill>
                <a:latin typeface="Comic Sans MS"/>
                <a:ea typeface="Comic Sans MS"/>
                <a:cs typeface="Comic Sans MS"/>
                <a:sym typeface="Comic Sans MS"/>
                <a:hlinkClick r:id="rId4"/>
              </a:rPr>
              <a:t>https://youtu.be/xN0TvQjVk_Y</a:t>
            </a:r>
            <a:endParaRPr sz="1800">
              <a:solidFill>
                <a:srgbClr val="00FF00"/>
              </a:solidFill>
              <a:latin typeface="Comic Sans MS"/>
              <a:ea typeface="Comic Sans MS"/>
              <a:cs typeface="Comic Sans MS"/>
              <a:sym typeface="Comic Sans MS"/>
            </a:endParaRPr>
          </a:p>
        </p:txBody>
      </p:sp>
      <p:sp>
        <p:nvSpPr>
          <p:cNvPr id="59" name="Google Shape;59;p13"/>
          <p:cNvSpPr txBox="1"/>
          <p:nvPr/>
        </p:nvSpPr>
        <p:spPr>
          <a:xfrm>
            <a:off x="7035400" y="0"/>
            <a:ext cx="2108700" cy="370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CA" sz="1100">
                <a:solidFill>
                  <a:srgbClr val="CCCCCC"/>
                </a:solidFill>
                <a:latin typeface="Comic Sans MS"/>
                <a:ea typeface="Comic Sans MS"/>
                <a:cs typeface="Comic Sans MS"/>
                <a:sym typeface="Comic Sans MS"/>
              </a:rPr>
              <a:t>welcome to </a:t>
            </a:r>
            <a:r>
              <a:rPr i="1" lang="en-CA" sz="1100">
                <a:solidFill>
                  <a:schemeClr val="dk1"/>
                </a:solidFill>
                <a:latin typeface="Comic Sans MS"/>
                <a:ea typeface="Comic Sans MS"/>
                <a:cs typeface="Comic Sans MS"/>
                <a:sym typeface="Comic Sans MS"/>
              </a:rPr>
              <a:t>one </a:t>
            </a:r>
            <a:r>
              <a:rPr i="1" lang="en-CA" sz="1100">
                <a:solidFill>
                  <a:srgbClr val="CCCCCC"/>
                </a:solidFill>
                <a:latin typeface="Comic Sans MS"/>
                <a:ea typeface="Comic Sans MS"/>
                <a:cs typeface="Comic Sans MS"/>
                <a:sym typeface="Comic Sans MS"/>
              </a:rPr>
              <a:t>homepage</a:t>
            </a:r>
            <a:endParaRPr i="1" sz="1100">
              <a:solidFill>
                <a:srgbClr val="CCCCCC"/>
              </a:solidFill>
              <a:latin typeface="Comic Sans MS"/>
              <a:ea typeface="Comic Sans MS"/>
              <a:cs typeface="Comic Sans MS"/>
              <a:sym typeface="Comic Sans M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latin typeface="Comic Sans MS"/>
                <a:ea typeface="Comic Sans MS"/>
                <a:cs typeface="Comic Sans MS"/>
                <a:sym typeface="Comic Sans MS"/>
              </a:rPr>
              <a:t>Architectural Styles</a:t>
            </a:r>
            <a:endParaRPr>
              <a:latin typeface="Comic Sans MS"/>
              <a:ea typeface="Comic Sans MS"/>
              <a:cs typeface="Comic Sans MS"/>
              <a:sym typeface="Comic Sans MS"/>
            </a:endParaRPr>
          </a:p>
        </p:txBody>
      </p:sp>
      <p:sp>
        <p:nvSpPr>
          <p:cNvPr id="126" name="Google Shape;126;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10000"/>
          </a:bodyPr>
          <a:lstStyle/>
          <a:p>
            <a:pPr indent="-331946" lvl="0" marL="457200" rtl="0" algn="l">
              <a:spcBef>
                <a:spcPts val="0"/>
              </a:spcBef>
              <a:spcAft>
                <a:spcPts val="0"/>
              </a:spcAft>
              <a:buSzPct val="100000"/>
              <a:buFont typeface="Comic Sans MS"/>
              <a:buChar char="-"/>
            </a:pPr>
            <a:r>
              <a:rPr b="1" lang="en-CA" sz="2100">
                <a:latin typeface="Comic Sans MS"/>
                <a:ea typeface="Comic Sans MS"/>
                <a:cs typeface="Comic Sans MS"/>
                <a:sym typeface="Comic Sans MS"/>
              </a:rPr>
              <a:t>Layered Architecture</a:t>
            </a:r>
            <a:r>
              <a:rPr b="1" lang="en-CA" sz="2100">
                <a:latin typeface="Comic Sans MS"/>
                <a:ea typeface="Comic Sans MS"/>
                <a:cs typeface="Comic Sans MS"/>
                <a:sym typeface="Comic Sans MS"/>
              </a:rPr>
              <a:t>:</a:t>
            </a:r>
            <a:endParaRPr b="1" sz="2100">
              <a:latin typeface="Comic Sans MS"/>
              <a:ea typeface="Comic Sans MS"/>
              <a:cs typeface="Comic Sans MS"/>
              <a:sym typeface="Comic Sans MS"/>
            </a:endParaRPr>
          </a:p>
          <a:p>
            <a:pPr indent="-331946" lvl="1" marL="914400" rtl="0" algn="l">
              <a:spcBef>
                <a:spcPts val="0"/>
              </a:spcBef>
              <a:spcAft>
                <a:spcPts val="0"/>
              </a:spcAft>
              <a:buSzPct val="100000"/>
              <a:buFont typeface="Comic Sans MS"/>
              <a:buChar char="-"/>
            </a:pPr>
            <a:r>
              <a:rPr lang="en-CA" sz="2100">
                <a:latin typeface="Comic Sans MS"/>
                <a:ea typeface="Comic Sans MS"/>
                <a:cs typeface="Comic Sans MS"/>
                <a:sym typeface="Comic Sans MS"/>
              </a:rPr>
              <a:t>Renderer </a:t>
            </a:r>
            <a:r>
              <a:rPr lang="en-CA" sz="2100">
                <a:latin typeface="Comic Sans MS"/>
                <a:ea typeface="Comic Sans MS"/>
                <a:cs typeface="Comic Sans MS"/>
                <a:sym typeface="Comic Sans MS"/>
              </a:rPr>
              <a:t>→ Agent → Provider → Apply → Platform</a:t>
            </a:r>
            <a:endParaRPr sz="2100">
              <a:latin typeface="Comic Sans MS"/>
              <a:ea typeface="Comic Sans MS"/>
              <a:cs typeface="Comic Sans MS"/>
              <a:sym typeface="Comic Sans MS"/>
            </a:endParaRPr>
          </a:p>
          <a:p>
            <a:pPr indent="-331946" lvl="1" marL="914400" rtl="0" algn="l">
              <a:spcBef>
                <a:spcPts val="0"/>
              </a:spcBef>
              <a:spcAft>
                <a:spcPts val="0"/>
              </a:spcAft>
              <a:buSzPct val="100000"/>
              <a:buFont typeface="Comic Sans MS"/>
              <a:buChar char="-"/>
            </a:pPr>
            <a:r>
              <a:rPr lang="en-CA" sz="2100">
                <a:latin typeface="Comic Sans MS"/>
                <a:ea typeface="Comic Sans MS"/>
                <a:cs typeface="Comic Sans MS"/>
                <a:sym typeface="Comic Sans MS"/>
              </a:rPr>
              <a:t>Supports modularity and clear responsibility boundaries</a:t>
            </a:r>
            <a:endParaRPr b="1" sz="2100">
              <a:latin typeface="Comic Sans MS"/>
              <a:ea typeface="Comic Sans MS"/>
              <a:cs typeface="Comic Sans MS"/>
              <a:sym typeface="Comic Sans MS"/>
            </a:endParaRPr>
          </a:p>
          <a:p>
            <a:pPr indent="-331946" lvl="0" marL="457200" rtl="0" algn="l">
              <a:spcBef>
                <a:spcPts val="0"/>
              </a:spcBef>
              <a:spcAft>
                <a:spcPts val="0"/>
              </a:spcAft>
              <a:buSzPct val="100000"/>
              <a:buFont typeface="Comic Sans MS"/>
              <a:buChar char="-"/>
            </a:pPr>
            <a:r>
              <a:rPr b="1" lang="en-CA" sz="2100">
                <a:latin typeface="Comic Sans MS"/>
                <a:ea typeface="Comic Sans MS"/>
                <a:cs typeface="Comic Sans MS"/>
                <a:sym typeface="Comic Sans MS"/>
              </a:rPr>
              <a:t>Microkernel / Plug-in Style:</a:t>
            </a:r>
            <a:endParaRPr b="1" sz="2100">
              <a:latin typeface="Comic Sans MS"/>
              <a:ea typeface="Comic Sans MS"/>
              <a:cs typeface="Comic Sans MS"/>
              <a:sym typeface="Comic Sans MS"/>
            </a:endParaRPr>
          </a:p>
          <a:p>
            <a:pPr indent="-331946" lvl="1" marL="914400" rtl="0" algn="l">
              <a:spcBef>
                <a:spcPts val="0"/>
              </a:spcBef>
              <a:spcAft>
                <a:spcPts val="0"/>
              </a:spcAft>
              <a:buSzPct val="100000"/>
              <a:buFont typeface="Comic Sans MS"/>
              <a:buChar char="-"/>
            </a:pPr>
            <a:r>
              <a:rPr lang="en-CA" sz="2100">
                <a:latin typeface="Comic Sans MS"/>
                <a:ea typeface="Comic Sans MS"/>
                <a:cs typeface="Comic Sans MS"/>
                <a:sym typeface="Comic Sans MS"/>
              </a:rPr>
              <a:t>Extension Host &amp; LSP act as isolated plug-ins for language features</a:t>
            </a:r>
            <a:endParaRPr b="1" sz="2100">
              <a:latin typeface="Comic Sans MS"/>
              <a:ea typeface="Comic Sans MS"/>
              <a:cs typeface="Comic Sans MS"/>
              <a:sym typeface="Comic Sans MS"/>
            </a:endParaRPr>
          </a:p>
          <a:p>
            <a:pPr indent="-331946" lvl="0" marL="457200" rtl="0" algn="l">
              <a:spcBef>
                <a:spcPts val="0"/>
              </a:spcBef>
              <a:spcAft>
                <a:spcPts val="0"/>
              </a:spcAft>
              <a:buSzPct val="100000"/>
              <a:buFont typeface="Comic Sans MS"/>
              <a:buChar char="-"/>
            </a:pPr>
            <a:r>
              <a:rPr b="1" lang="en-CA" sz="2100">
                <a:latin typeface="Comic Sans MS"/>
                <a:ea typeface="Comic Sans MS"/>
                <a:cs typeface="Comic Sans MS"/>
                <a:sym typeface="Comic Sans MS"/>
              </a:rPr>
              <a:t>Implicit Invocation:</a:t>
            </a:r>
            <a:endParaRPr b="1" sz="2100">
              <a:latin typeface="Comic Sans MS"/>
              <a:ea typeface="Comic Sans MS"/>
              <a:cs typeface="Comic Sans MS"/>
              <a:sym typeface="Comic Sans MS"/>
            </a:endParaRPr>
          </a:p>
          <a:p>
            <a:pPr indent="-331946" lvl="1" marL="914400" rtl="0" algn="l">
              <a:spcBef>
                <a:spcPts val="0"/>
              </a:spcBef>
              <a:spcAft>
                <a:spcPts val="0"/>
              </a:spcAft>
              <a:buSzPct val="100000"/>
              <a:buFont typeface="Comic Sans MS"/>
              <a:buChar char="-"/>
            </a:pPr>
            <a:r>
              <a:rPr lang="en-CA" sz="2100">
                <a:latin typeface="Comic Sans MS"/>
                <a:ea typeface="Comic Sans MS"/>
                <a:cs typeface="Comic Sans MS"/>
                <a:sym typeface="Comic Sans MS"/>
              </a:rPr>
              <a:t>Asynchronous streams, IPC, and JSON-RPC enable decoupled communication</a:t>
            </a:r>
            <a:endParaRPr b="1" sz="2100">
              <a:latin typeface="Comic Sans MS"/>
              <a:ea typeface="Comic Sans MS"/>
              <a:cs typeface="Comic Sans MS"/>
              <a:sym typeface="Comic Sans MS"/>
            </a:endParaRPr>
          </a:p>
          <a:p>
            <a:pPr indent="-331946" lvl="0" marL="457200" rtl="0" algn="l">
              <a:spcBef>
                <a:spcPts val="0"/>
              </a:spcBef>
              <a:spcAft>
                <a:spcPts val="0"/>
              </a:spcAft>
              <a:buSzPct val="100000"/>
              <a:buFont typeface="Comic Sans MS"/>
              <a:buChar char="-"/>
            </a:pPr>
            <a:r>
              <a:rPr b="1" lang="en-CA" sz="2100">
                <a:latin typeface="Comic Sans MS"/>
                <a:ea typeface="Comic Sans MS"/>
                <a:cs typeface="Comic Sans MS"/>
                <a:sym typeface="Comic Sans MS"/>
              </a:rPr>
              <a:t>Client–Server:</a:t>
            </a:r>
            <a:endParaRPr b="1" sz="2100">
              <a:latin typeface="Comic Sans MS"/>
              <a:ea typeface="Comic Sans MS"/>
              <a:cs typeface="Comic Sans MS"/>
              <a:sym typeface="Comic Sans MS"/>
            </a:endParaRPr>
          </a:p>
          <a:p>
            <a:pPr indent="-331946" lvl="1" marL="914400" rtl="0" algn="l">
              <a:spcBef>
                <a:spcPts val="0"/>
              </a:spcBef>
              <a:spcAft>
                <a:spcPts val="0"/>
              </a:spcAft>
              <a:buSzPct val="100000"/>
              <a:buFont typeface="Comic Sans MS"/>
              <a:buChar char="-"/>
            </a:pPr>
            <a:r>
              <a:rPr lang="en-CA" sz="2100">
                <a:latin typeface="Comic Sans MS"/>
                <a:ea typeface="Comic Sans MS"/>
                <a:cs typeface="Comic Sans MS"/>
                <a:sym typeface="Comic Sans MS"/>
              </a:rPr>
              <a:t>Renderer (client) ↔ Main Process / Providers (servers) interactions</a:t>
            </a:r>
            <a:endParaRPr sz="2100">
              <a:latin typeface="Comic Sans MS"/>
              <a:ea typeface="Comic Sans MS"/>
              <a:cs typeface="Comic Sans MS"/>
              <a:sym typeface="Comic Sans MS"/>
            </a:endParaRPr>
          </a:p>
          <a:p>
            <a:pPr indent="-331946" lvl="0" marL="457200" rtl="0" algn="l">
              <a:spcBef>
                <a:spcPts val="0"/>
              </a:spcBef>
              <a:spcAft>
                <a:spcPts val="0"/>
              </a:spcAft>
              <a:buSzPct val="100000"/>
              <a:buFont typeface="Comic Sans MS"/>
              <a:buChar char="-"/>
            </a:pPr>
            <a:r>
              <a:rPr b="1" lang="en-CA" sz="2100">
                <a:latin typeface="Comic Sans MS"/>
                <a:ea typeface="Comic Sans MS"/>
                <a:cs typeface="Comic Sans MS"/>
                <a:sym typeface="Comic Sans MS"/>
              </a:rPr>
              <a:t>Hybrid Composition:</a:t>
            </a:r>
            <a:endParaRPr b="1" sz="2100">
              <a:latin typeface="Comic Sans MS"/>
              <a:ea typeface="Comic Sans MS"/>
              <a:cs typeface="Comic Sans MS"/>
              <a:sym typeface="Comic Sans MS"/>
            </a:endParaRPr>
          </a:p>
          <a:p>
            <a:pPr indent="-331946" lvl="1" marL="914400" rtl="0" algn="l">
              <a:spcBef>
                <a:spcPts val="0"/>
              </a:spcBef>
              <a:spcAft>
                <a:spcPts val="0"/>
              </a:spcAft>
              <a:buSzPct val="100000"/>
              <a:buFont typeface="Comic Sans MS"/>
              <a:buChar char="-"/>
            </a:pPr>
            <a:r>
              <a:rPr lang="en-CA" sz="2100">
                <a:latin typeface="Comic Sans MS"/>
                <a:ea typeface="Comic Sans MS"/>
                <a:cs typeface="Comic Sans MS"/>
                <a:sym typeface="Comic Sans MS"/>
              </a:rPr>
              <a:t>Combines styles to balance </a:t>
            </a:r>
            <a:r>
              <a:rPr b="1" lang="en-CA" sz="2100">
                <a:latin typeface="Comic Sans MS"/>
                <a:ea typeface="Comic Sans MS"/>
                <a:cs typeface="Comic Sans MS"/>
                <a:sym typeface="Comic Sans MS"/>
              </a:rPr>
              <a:t>extensibility</a:t>
            </a:r>
            <a:r>
              <a:rPr lang="en-CA" sz="2100">
                <a:latin typeface="Comic Sans MS"/>
                <a:ea typeface="Comic Sans MS"/>
                <a:cs typeface="Comic Sans MS"/>
                <a:sym typeface="Comic Sans MS"/>
              </a:rPr>
              <a:t>, </a:t>
            </a:r>
            <a:r>
              <a:rPr b="1" lang="en-CA" sz="2100">
                <a:latin typeface="Comic Sans MS"/>
                <a:ea typeface="Comic Sans MS"/>
                <a:cs typeface="Comic Sans MS"/>
                <a:sym typeface="Comic Sans MS"/>
              </a:rPr>
              <a:t>responsiveness</a:t>
            </a:r>
            <a:r>
              <a:rPr lang="en-CA" sz="2100">
                <a:latin typeface="Comic Sans MS"/>
                <a:ea typeface="Comic Sans MS"/>
                <a:cs typeface="Comic Sans MS"/>
                <a:sym typeface="Comic Sans MS"/>
              </a:rPr>
              <a:t>, and </a:t>
            </a:r>
            <a:r>
              <a:rPr b="1" lang="en-CA" sz="2100">
                <a:latin typeface="Comic Sans MS"/>
                <a:ea typeface="Comic Sans MS"/>
                <a:cs typeface="Comic Sans MS"/>
                <a:sym typeface="Comic Sans MS"/>
              </a:rPr>
              <a:t>evolvability</a:t>
            </a:r>
            <a:endParaRPr b="1" sz="2100">
              <a:latin typeface="Comic Sans MS"/>
              <a:ea typeface="Comic Sans MS"/>
              <a:cs typeface="Comic Sans MS"/>
              <a:sym typeface="Comic Sans MS"/>
            </a:endParaRPr>
          </a:p>
          <a:p>
            <a:pPr indent="0" lvl="0" marL="0" rtl="0" algn="l">
              <a:spcBef>
                <a:spcPts val="1200"/>
              </a:spcBef>
              <a:spcAft>
                <a:spcPts val="1200"/>
              </a:spcAft>
              <a:buNone/>
            </a:pPr>
            <a:r>
              <a:t/>
            </a:r>
            <a:endParaRPr>
              <a:latin typeface="Comic Sans MS"/>
              <a:ea typeface="Comic Sans MS"/>
              <a:cs typeface="Comic Sans MS"/>
              <a:sym typeface="Comic Sans MS"/>
            </a:endParaRPr>
          </a:p>
        </p:txBody>
      </p:sp>
      <p:sp>
        <p:nvSpPr>
          <p:cNvPr id="127" name="Google Shape;127;p22"/>
          <p:cNvSpPr txBox="1"/>
          <p:nvPr/>
        </p:nvSpPr>
        <p:spPr>
          <a:xfrm>
            <a:off x="7035400" y="0"/>
            <a:ext cx="2108700" cy="370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CA" sz="1100">
                <a:solidFill>
                  <a:srgbClr val="CCCCCC"/>
                </a:solidFill>
                <a:latin typeface="Comic Sans MS"/>
                <a:ea typeface="Comic Sans MS"/>
                <a:cs typeface="Comic Sans MS"/>
                <a:sym typeface="Comic Sans MS"/>
              </a:rPr>
              <a:t>welcome to </a:t>
            </a:r>
            <a:r>
              <a:rPr i="1" lang="en-CA" sz="1100">
                <a:solidFill>
                  <a:schemeClr val="dk1"/>
                </a:solidFill>
                <a:latin typeface="Comic Sans MS"/>
                <a:ea typeface="Comic Sans MS"/>
                <a:cs typeface="Comic Sans MS"/>
                <a:sym typeface="Comic Sans MS"/>
              </a:rPr>
              <a:t>illeven </a:t>
            </a:r>
            <a:r>
              <a:rPr i="1" lang="en-CA" sz="1100">
                <a:solidFill>
                  <a:srgbClr val="CCCCCC"/>
                </a:solidFill>
                <a:latin typeface="Comic Sans MS"/>
                <a:ea typeface="Comic Sans MS"/>
                <a:cs typeface="Comic Sans MS"/>
                <a:sym typeface="Comic Sans MS"/>
              </a:rPr>
              <a:t>homepage</a:t>
            </a:r>
            <a:endParaRPr i="1" sz="1100">
              <a:solidFill>
                <a:srgbClr val="CCCCCC"/>
              </a:solidFill>
              <a:latin typeface="Comic Sans MS"/>
              <a:ea typeface="Comic Sans MS"/>
              <a:cs typeface="Comic Sans MS"/>
              <a:sym typeface="Comic Sans M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23"/>
          <p:cNvPicPr preferRelativeResize="0"/>
          <p:nvPr/>
        </p:nvPicPr>
        <p:blipFill rotWithShape="1">
          <a:blip r:embed="rId3">
            <a:alphaModFix/>
          </a:blip>
          <a:srcRect b="14170" l="0" r="0" t="0"/>
          <a:stretch/>
        </p:blipFill>
        <p:spPr>
          <a:xfrm>
            <a:off x="0" y="0"/>
            <a:ext cx="9144000" cy="5143501"/>
          </a:xfrm>
          <a:prstGeom prst="rect">
            <a:avLst/>
          </a:prstGeom>
          <a:noFill/>
          <a:ln>
            <a:noFill/>
          </a:ln>
        </p:spPr>
      </p:pic>
      <p:sp>
        <p:nvSpPr>
          <p:cNvPr id="133" name="Google Shape;13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latin typeface="Comic Sans MS"/>
                <a:ea typeface="Comic Sans MS"/>
                <a:cs typeface="Comic Sans MS"/>
                <a:sym typeface="Comic Sans MS"/>
              </a:rPr>
              <a:t>Major Version Highlights</a:t>
            </a:r>
            <a:endParaRPr>
              <a:latin typeface="Comic Sans MS"/>
              <a:ea typeface="Comic Sans MS"/>
              <a:cs typeface="Comic Sans MS"/>
              <a:sym typeface="Comic Sans MS"/>
            </a:endParaRPr>
          </a:p>
        </p:txBody>
      </p:sp>
      <p:sp>
        <p:nvSpPr>
          <p:cNvPr id="134" name="Google Shape;134;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CA">
                <a:latin typeface="Comic Sans MS"/>
                <a:ea typeface="Comic Sans MS"/>
                <a:cs typeface="Comic Sans MS"/>
                <a:sym typeface="Comic Sans MS"/>
              </a:rPr>
              <a:t>V1.0.0 - Quick-edits, autocomplete, native migration to VS-Code codebase, updated UI, file </a:t>
            </a:r>
            <a:r>
              <a:rPr lang="en-CA">
                <a:latin typeface="Comic Sans MS"/>
                <a:ea typeface="Comic Sans MS"/>
                <a:cs typeface="Comic Sans MS"/>
                <a:sym typeface="Comic Sans MS"/>
              </a:rPr>
              <a:t>suggestions</a:t>
            </a:r>
            <a:r>
              <a:rPr lang="en-CA">
                <a:latin typeface="Comic Sans MS"/>
                <a:ea typeface="Comic Sans MS"/>
                <a:cs typeface="Comic Sans MS"/>
                <a:sym typeface="Comic Sans MS"/>
              </a:rPr>
              <a:t>, Apache 2.0 </a:t>
            </a:r>
            <a:r>
              <a:rPr lang="en-CA">
                <a:latin typeface="Comic Sans MS"/>
                <a:ea typeface="Comic Sans MS"/>
                <a:cs typeface="Comic Sans MS"/>
                <a:sym typeface="Comic Sans MS"/>
              </a:rPr>
              <a:t>license</a:t>
            </a:r>
            <a:r>
              <a:rPr lang="en-CA">
                <a:latin typeface="Comic Sans MS"/>
                <a:ea typeface="Comic Sans MS"/>
                <a:cs typeface="Comic Sans MS"/>
                <a:sym typeface="Comic Sans MS"/>
              </a:rPr>
              <a:t> change</a:t>
            </a:r>
            <a:endParaRPr>
              <a:latin typeface="Comic Sans MS"/>
              <a:ea typeface="Comic Sans MS"/>
              <a:cs typeface="Comic Sans MS"/>
              <a:sym typeface="Comic Sans MS"/>
            </a:endParaRPr>
          </a:p>
          <a:p>
            <a:pPr indent="0" lvl="0" marL="0" rtl="0" algn="l">
              <a:spcBef>
                <a:spcPts val="1200"/>
              </a:spcBef>
              <a:spcAft>
                <a:spcPts val="0"/>
              </a:spcAft>
              <a:buNone/>
            </a:pPr>
            <a:r>
              <a:rPr lang="en-CA">
                <a:latin typeface="Comic Sans MS"/>
                <a:ea typeface="Comic Sans MS"/>
                <a:cs typeface="Comic Sans MS"/>
                <a:sym typeface="Comic Sans MS"/>
              </a:rPr>
              <a:t>V1.0.2 - Agent, Chat, and Gather modes added, auto-detected model support, reasoning slider, Fast Apply, increased model selection</a:t>
            </a:r>
            <a:endParaRPr>
              <a:latin typeface="Comic Sans MS"/>
              <a:ea typeface="Comic Sans MS"/>
              <a:cs typeface="Comic Sans MS"/>
              <a:sym typeface="Comic Sans MS"/>
            </a:endParaRPr>
          </a:p>
          <a:p>
            <a:pPr indent="0" lvl="0" marL="0" rtl="0" algn="l">
              <a:spcBef>
                <a:spcPts val="1200"/>
              </a:spcBef>
              <a:spcAft>
                <a:spcPts val="0"/>
              </a:spcAft>
              <a:buNone/>
            </a:pPr>
            <a:r>
              <a:rPr lang="en-CA">
                <a:latin typeface="Comic Sans MS"/>
                <a:ea typeface="Comic Sans MS"/>
                <a:cs typeface="Comic Sans MS"/>
                <a:sym typeface="Comic Sans MS"/>
              </a:rPr>
              <a:t>V1.2.1 - Checkpoints, updated tool-calling, SSH/WSL support, auto-updates, further model support</a:t>
            </a:r>
            <a:endParaRPr>
              <a:latin typeface="Comic Sans MS"/>
              <a:ea typeface="Comic Sans MS"/>
              <a:cs typeface="Comic Sans MS"/>
              <a:sym typeface="Comic Sans MS"/>
            </a:endParaRPr>
          </a:p>
          <a:p>
            <a:pPr indent="0" lvl="0" marL="0" rtl="0" algn="l">
              <a:spcBef>
                <a:spcPts val="1200"/>
              </a:spcBef>
              <a:spcAft>
                <a:spcPts val="0"/>
              </a:spcAft>
              <a:buNone/>
            </a:pPr>
            <a:r>
              <a:rPr lang="en-CA">
                <a:latin typeface="Comic Sans MS"/>
                <a:ea typeface="Comic Sans MS"/>
                <a:cs typeface="Comic Sans MS"/>
                <a:sym typeface="Comic Sans MS"/>
              </a:rPr>
              <a:t>V1.3.9 - Increased configuration, terminal tools, Linux support, Faster Fast-Apply, @file and @folder ability, reasoning effort sliders, new onboarding sliders</a:t>
            </a:r>
            <a:endParaRPr>
              <a:latin typeface="Comic Sans MS"/>
              <a:ea typeface="Comic Sans MS"/>
              <a:cs typeface="Comic Sans MS"/>
              <a:sym typeface="Comic Sans MS"/>
            </a:endParaRPr>
          </a:p>
          <a:p>
            <a:pPr indent="0" lvl="0" marL="0" rtl="0" algn="l">
              <a:spcBef>
                <a:spcPts val="1200"/>
              </a:spcBef>
              <a:spcAft>
                <a:spcPts val="1200"/>
              </a:spcAft>
              <a:buNone/>
            </a:pPr>
            <a:r>
              <a:rPr lang="en-CA">
                <a:latin typeface="Comic Sans MS"/>
                <a:ea typeface="Comic Sans MS"/>
                <a:cs typeface="Comic Sans MS"/>
                <a:sym typeface="Comic Sans MS"/>
              </a:rPr>
              <a:t>V1.4.1 - MCP Support, AI-commit messages, increased model support</a:t>
            </a:r>
            <a:endParaRPr>
              <a:latin typeface="Comic Sans MS"/>
              <a:ea typeface="Comic Sans MS"/>
              <a:cs typeface="Comic Sans MS"/>
              <a:sym typeface="Comic Sans MS"/>
            </a:endParaRPr>
          </a:p>
        </p:txBody>
      </p:sp>
      <p:sp>
        <p:nvSpPr>
          <p:cNvPr id="135" name="Google Shape;135;p23"/>
          <p:cNvSpPr txBox="1"/>
          <p:nvPr/>
        </p:nvSpPr>
        <p:spPr>
          <a:xfrm>
            <a:off x="7035400" y="0"/>
            <a:ext cx="2108700" cy="370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CA" sz="1100">
                <a:solidFill>
                  <a:srgbClr val="CCCCCC"/>
                </a:solidFill>
                <a:latin typeface="Comic Sans MS"/>
                <a:ea typeface="Comic Sans MS"/>
                <a:cs typeface="Comic Sans MS"/>
                <a:sym typeface="Comic Sans MS"/>
              </a:rPr>
              <a:t>welcome to </a:t>
            </a:r>
            <a:r>
              <a:rPr i="1" lang="en-CA" sz="1100">
                <a:solidFill>
                  <a:schemeClr val="dk1"/>
                </a:solidFill>
                <a:latin typeface="Comic Sans MS"/>
                <a:ea typeface="Comic Sans MS"/>
                <a:cs typeface="Comic Sans MS"/>
                <a:sym typeface="Comic Sans MS"/>
              </a:rPr>
              <a:t>twelve </a:t>
            </a:r>
            <a:r>
              <a:rPr i="1" lang="en-CA" sz="1100">
                <a:solidFill>
                  <a:srgbClr val="CCCCCC"/>
                </a:solidFill>
                <a:latin typeface="Comic Sans MS"/>
                <a:ea typeface="Comic Sans MS"/>
                <a:cs typeface="Comic Sans MS"/>
                <a:sym typeface="Comic Sans MS"/>
              </a:rPr>
              <a:t>homepage</a:t>
            </a:r>
            <a:endParaRPr i="1" sz="1100">
              <a:solidFill>
                <a:srgbClr val="CCCCCC"/>
              </a:solidFill>
              <a:latin typeface="Comic Sans MS"/>
              <a:ea typeface="Comic Sans MS"/>
              <a:cs typeface="Comic Sans MS"/>
              <a:sym typeface="Comic Sans M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4" title="black-glitch-digital-noise-effect-texture-background_53876-102438.png"/>
          <p:cNvPicPr preferRelativeResize="0"/>
          <p:nvPr/>
        </p:nvPicPr>
        <p:blipFill>
          <a:blip r:embed="rId3">
            <a:alphaModFix/>
          </a:blip>
          <a:stretch>
            <a:fillRect/>
          </a:stretch>
        </p:blipFill>
        <p:spPr>
          <a:xfrm>
            <a:off x="0" y="0"/>
            <a:ext cx="9149495" cy="5143500"/>
          </a:xfrm>
          <a:prstGeom prst="rect">
            <a:avLst/>
          </a:prstGeom>
          <a:noFill/>
          <a:ln>
            <a:noFill/>
          </a:ln>
        </p:spPr>
      </p:pic>
      <p:sp>
        <p:nvSpPr>
          <p:cNvPr id="141" name="Google Shape;141;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latin typeface="Comic Sans MS"/>
                <a:ea typeface="Comic Sans MS"/>
                <a:cs typeface="Comic Sans MS"/>
                <a:sym typeface="Comic Sans MS"/>
              </a:rPr>
              <a:t>Use Case #1 - AI Editing Interaction</a:t>
            </a:r>
            <a:endParaRPr>
              <a:latin typeface="Comic Sans MS"/>
              <a:ea typeface="Comic Sans MS"/>
              <a:cs typeface="Comic Sans MS"/>
              <a:sym typeface="Comic Sans MS"/>
            </a:endParaRPr>
          </a:p>
        </p:txBody>
      </p:sp>
      <p:pic>
        <p:nvPicPr>
          <p:cNvPr id="142" name="Google Shape;142;p24"/>
          <p:cNvPicPr preferRelativeResize="0"/>
          <p:nvPr/>
        </p:nvPicPr>
        <p:blipFill>
          <a:blip r:embed="rId4">
            <a:alphaModFix/>
          </a:blip>
          <a:stretch>
            <a:fillRect/>
          </a:stretch>
        </p:blipFill>
        <p:spPr>
          <a:xfrm>
            <a:off x="1792730" y="1152475"/>
            <a:ext cx="5558533" cy="3991025"/>
          </a:xfrm>
          <a:prstGeom prst="rect">
            <a:avLst/>
          </a:prstGeom>
          <a:noFill/>
          <a:ln>
            <a:noFill/>
          </a:ln>
        </p:spPr>
      </p:pic>
      <p:sp>
        <p:nvSpPr>
          <p:cNvPr id="143" name="Google Shape;143;p24"/>
          <p:cNvSpPr txBox="1"/>
          <p:nvPr/>
        </p:nvSpPr>
        <p:spPr>
          <a:xfrm>
            <a:off x="6623125" y="0"/>
            <a:ext cx="2520900" cy="370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CA" sz="1100">
                <a:solidFill>
                  <a:srgbClr val="CCCCCC"/>
                </a:solidFill>
                <a:latin typeface="Comic Sans MS"/>
                <a:ea typeface="Comic Sans MS"/>
                <a:cs typeface="Comic Sans MS"/>
                <a:sym typeface="Comic Sans MS"/>
              </a:rPr>
              <a:t>welcome to </a:t>
            </a:r>
            <a:r>
              <a:rPr i="1" lang="en-CA" sz="1100">
                <a:solidFill>
                  <a:schemeClr val="dk1"/>
                </a:solidFill>
                <a:latin typeface="Comic Sans MS"/>
                <a:ea typeface="Comic Sans MS"/>
                <a:cs typeface="Comic Sans MS"/>
                <a:sym typeface="Comic Sans MS"/>
              </a:rPr>
              <a:t>thirteen </a:t>
            </a:r>
            <a:r>
              <a:rPr i="1" lang="en-CA" sz="1100">
                <a:solidFill>
                  <a:srgbClr val="CCCCCC"/>
                </a:solidFill>
                <a:latin typeface="Comic Sans MS"/>
                <a:ea typeface="Comic Sans MS"/>
                <a:cs typeface="Comic Sans MS"/>
                <a:sym typeface="Comic Sans MS"/>
              </a:rPr>
              <a:t>homepage</a:t>
            </a:r>
            <a:endParaRPr i="1" sz="1100">
              <a:solidFill>
                <a:srgbClr val="CCCCCC"/>
              </a:solidFill>
              <a:latin typeface="Comic Sans MS"/>
              <a:ea typeface="Comic Sans MS"/>
              <a:cs typeface="Comic Sans MS"/>
              <a:sym typeface="Comic Sans M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5" title="trendy-abstract-chrome-background-with-gradient-colors_1361-4248.png"/>
          <p:cNvPicPr preferRelativeResize="0"/>
          <p:nvPr/>
        </p:nvPicPr>
        <p:blipFill>
          <a:blip r:embed="rId3">
            <a:alphaModFix/>
          </a:blip>
          <a:stretch>
            <a:fillRect/>
          </a:stretch>
        </p:blipFill>
        <p:spPr>
          <a:xfrm>
            <a:off x="0" y="0"/>
            <a:ext cx="9144001" cy="5143500"/>
          </a:xfrm>
          <a:prstGeom prst="rect">
            <a:avLst/>
          </a:prstGeom>
          <a:noFill/>
          <a:ln>
            <a:noFill/>
          </a:ln>
        </p:spPr>
      </p:pic>
      <p:sp>
        <p:nvSpPr>
          <p:cNvPr id="149" name="Google Shape;14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latin typeface="Comic Sans MS"/>
                <a:ea typeface="Comic Sans MS"/>
                <a:cs typeface="Comic Sans MS"/>
                <a:sym typeface="Comic Sans MS"/>
              </a:rPr>
              <a:t>Use Case #2 - Checkpoint Rollback </a:t>
            </a:r>
            <a:endParaRPr>
              <a:latin typeface="Comic Sans MS"/>
              <a:ea typeface="Comic Sans MS"/>
              <a:cs typeface="Comic Sans MS"/>
              <a:sym typeface="Comic Sans MS"/>
            </a:endParaRPr>
          </a:p>
        </p:txBody>
      </p:sp>
      <p:sp>
        <p:nvSpPr>
          <p:cNvPr id="150" name="Google Shape;150;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latin typeface="Comic Sans MS"/>
              <a:ea typeface="Comic Sans MS"/>
              <a:cs typeface="Comic Sans MS"/>
              <a:sym typeface="Comic Sans MS"/>
            </a:endParaRPr>
          </a:p>
        </p:txBody>
      </p:sp>
      <p:sp>
        <p:nvSpPr>
          <p:cNvPr id="151" name="Google Shape;151;p25"/>
          <p:cNvSpPr txBox="1"/>
          <p:nvPr/>
        </p:nvSpPr>
        <p:spPr>
          <a:xfrm>
            <a:off x="6557900" y="0"/>
            <a:ext cx="2586300" cy="370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CA" sz="1100">
                <a:solidFill>
                  <a:srgbClr val="CCCCCC"/>
                </a:solidFill>
                <a:latin typeface="Comic Sans MS"/>
                <a:ea typeface="Comic Sans MS"/>
                <a:cs typeface="Comic Sans MS"/>
                <a:sym typeface="Comic Sans MS"/>
              </a:rPr>
              <a:t>welcome to </a:t>
            </a:r>
            <a:r>
              <a:rPr i="1" lang="en-CA" sz="1100">
                <a:solidFill>
                  <a:schemeClr val="dk1"/>
                </a:solidFill>
                <a:latin typeface="Comic Sans MS"/>
                <a:ea typeface="Comic Sans MS"/>
                <a:cs typeface="Comic Sans MS"/>
                <a:sym typeface="Comic Sans MS"/>
              </a:rPr>
              <a:t>forteens </a:t>
            </a:r>
            <a:r>
              <a:rPr i="1" lang="en-CA" sz="1100">
                <a:solidFill>
                  <a:srgbClr val="CCCCCC"/>
                </a:solidFill>
                <a:latin typeface="Comic Sans MS"/>
                <a:ea typeface="Comic Sans MS"/>
                <a:cs typeface="Comic Sans MS"/>
                <a:sym typeface="Comic Sans MS"/>
              </a:rPr>
              <a:t>homepage</a:t>
            </a:r>
            <a:endParaRPr i="1" sz="1100">
              <a:solidFill>
                <a:srgbClr val="CCCCCC"/>
              </a:solidFill>
              <a:latin typeface="Comic Sans MS"/>
              <a:ea typeface="Comic Sans MS"/>
              <a:cs typeface="Comic Sans MS"/>
              <a:sym typeface="Comic Sans MS"/>
            </a:endParaRPr>
          </a:p>
        </p:txBody>
      </p:sp>
      <p:pic>
        <p:nvPicPr>
          <p:cNvPr id="152" name="Google Shape;152;p25"/>
          <p:cNvPicPr preferRelativeResize="0"/>
          <p:nvPr/>
        </p:nvPicPr>
        <p:blipFill>
          <a:blip r:embed="rId4">
            <a:alphaModFix/>
          </a:blip>
          <a:stretch>
            <a:fillRect/>
          </a:stretch>
        </p:blipFill>
        <p:spPr>
          <a:xfrm>
            <a:off x="1391113" y="1017725"/>
            <a:ext cx="6466169" cy="3991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26"/>
          <p:cNvPicPr preferRelativeResize="0"/>
          <p:nvPr/>
        </p:nvPicPr>
        <p:blipFill>
          <a:blip r:embed="rId3">
            <a:alphaModFix/>
          </a:blip>
          <a:stretch>
            <a:fillRect/>
          </a:stretch>
        </p:blipFill>
        <p:spPr>
          <a:xfrm>
            <a:off x="0" y="0"/>
            <a:ext cx="9144001" cy="5143499"/>
          </a:xfrm>
          <a:prstGeom prst="rect">
            <a:avLst/>
          </a:prstGeom>
          <a:noFill/>
          <a:ln>
            <a:noFill/>
          </a:ln>
        </p:spPr>
      </p:pic>
      <p:sp>
        <p:nvSpPr>
          <p:cNvPr id="158" name="Google Shape;158;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latin typeface="Comic Sans MS"/>
                <a:ea typeface="Comic Sans MS"/>
                <a:cs typeface="Comic Sans MS"/>
                <a:sym typeface="Comic Sans MS"/>
              </a:rPr>
              <a:t>Concurrency</a:t>
            </a:r>
            <a:endParaRPr>
              <a:latin typeface="Comic Sans MS"/>
              <a:ea typeface="Comic Sans MS"/>
              <a:cs typeface="Comic Sans MS"/>
              <a:sym typeface="Comic Sans MS"/>
            </a:endParaRPr>
          </a:p>
        </p:txBody>
      </p:sp>
      <p:sp>
        <p:nvSpPr>
          <p:cNvPr id="159" name="Google Shape;159;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Comic Sans MS"/>
              <a:buChar char="-"/>
            </a:pPr>
            <a:r>
              <a:rPr lang="en-CA">
                <a:latin typeface="Comic Sans MS"/>
                <a:ea typeface="Comic Sans MS"/>
                <a:cs typeface="Comic Sans MS"/>
                <a:sym typeface="Comic Sans MS"/>
              </a:rPr>
              <a:t>Inherits multi-process concurrency from Electron</a:t>
            </a:r>
            <a:endParaRPr>
              <a:latin typeface="Comic Sans MS"/>
              <a:ea typeface="Comic Sans MS"/>
              <a:cs typeface="Comic Sans MS"/>
              <a:sym typeface="Comic Sans MS"/>
            </a:endParaRPr>
          </a:p>
          <a:p>
            <a:pPr indent="-317500" lvl="1" marL="914400" rtl="0" algn="l">
              <a:spcBef>
                <a:spcPts val="0"/>
              </a:spcBef>
              <a:spcAft>
                <a:spcPts val="0"/>
              </a:spcAft>
              <a:buSzPts val="1400"/>
              <a:buFont typeface="Comic Sans MS"/>
              <a:buChar char="-"/>
            </a:pPr>
            <a:r>
              <a:rPr lang="en-CA">
                <a:latin typeface="Comic Sans MS"/>
                <a:ea typeface="Comic Sans MS"/>
                <a:cs typeface="Comic Sans MS"/>
                <a:sym typeface="Comic Sans MS"/>
              </a:rPr>
              <a:t>Main Process, Renderer, Extension Host, and LSPs</a:t>
            </a:r>
            <a:endParaRPr>
              <a:latin typeface="Comic Sans MS"/>
              <a:ea typeface="Comic Sans MS"/>
              <a:cs typeface="Comic Sans MS"/>
              <a:sym typeface="Comic Sans MS"/>
            </a:endParaRPr>
          </a:p>
          <a:p>
            <a:pPr indent="-342900" lvl="0" marL="457200" rtl="0" algn="l">
              <a:spcBef>
                <a:spcPts val="0"/>
              </a:spcBef>
              <a:spcAft>
                <a:spcPts val="0"/>
              </a:spcAft>
              <a:buSzPts val="1800"/>
              <a:buFont typeface="Comic Sans MS"/>
              <a:buChar char="-"/>
            </a:pPr>
            <a:r>
              <a:rPr lang="en-CA">
                <a:latin typeface="Comic Sans MS"/>
                <a:ea typeface="Comic Sans MS"/>
                <a:cs typeface="Comic Sans MS"/>
                <a:sym typeface="Comic Sans MS"/>
              </a:rPr>
              <a:t>LSPs run as </a:t>
            </a:r>
            <a:r>
              <a:rPr lang="en-CA">
                <a:latin typeface="Comic Sans MS"/>
                <a:ea typeface="Comic Sans MS"/>
                <a:cs typeface="Comic Sans MS"/>
                <a:sym typeface="Comic Sans MS"/>
              </a:rPr>
              <a:t>separate</a:t>
            </a:r>
            <a:r>
              <a:rPr lang="en-CA">
                <a:latin typeface="Comic Sans MS"/>
                <a:ea typeface="Comic Sans MS"/>
                <a:cs typeface="Comic Sans MS"/>
                <a:sym typeface="Comic Sans MS"/>
              </a:rPr>
              <a:t> processes through JSON-RPC</a:t>
            </a:r>
            <a:endParaRPr>
              <a:latin typeface="Comic Sans MS"/>
              <a:ea typeface="Comic Sans MS"/>
              <a:cs typeface="Comic Sans MS"/>
              <a:sym typeface="Comic Sans MS"/>
            </a:endParaRPr>
          </a:p>
          <a:p>
            <a:pPr indent="-342900" lvl="0" marL="457200" rtl="0" algn="l">
              <a:spcBef>
                <a:spcPts val="0"/>
              </a:spcBef>
              <a:spcAft>
                <a:spcPts val="0"/>
              </a:spcAft>
              <a:buSzPts val="1800"/>
              <a:buFont typeface="Comic Sans MS"/>
              <a:buChar char="-"/>
            </a:pPr>
            <a:r>
              <a:rPr lang="en-CA">
                <a:latin typeface="Comic Sans MS"/>
                <a:ea typeface="Comic Sans MS"/>
                <a:cs typeface="Comic Sans MS"/>
                <a:sym typeface="Comic Sans MS"/>
              </a:rPr>
              <a:t>Parallel execution of AI calls, extensions, and diagnostics</a:t>
            </a:r>
            <a:endParaRPr>
              <a:latin typeface="Comic Sans MS"/>
              <a:ea typeface="Comic Sans MS"/>
              <a:cs typeface="Comic Sans MS"/>
              <a:sym typeface="Comic Sans MS"/>
            </a:endParaRPr>
          </a:p>
          <a:p>
            <a:pPr indent="-342900" lvl="0" marL="457200" rtl="0" algn="l">
              <a:spcBef>
                <a:spcPts val="0"/>
              </a:spcBef>
              <a:spcAft>
                <a:spcPts val="0"/>
              </a:spcAft>
              <a:buSzPts val="1800"/>
              <a:buFont typeface="Comic Sans MS"/>
              <a:buChar char="-"/>
            </a:pPr>
            <a:r>
              <a:rPr lang="en-CA">
                <a:latin typeface="Comic Sans MS"/>
                <a:ea typeface="Comic Sans MS"/>
                <a:cs typeface="Comic Sans MS"/>
                <a:sym typeface="Comic Sans MS"/>
              </a:rPr>
              <a:t>Renderer stays responsive through heavy workloads handled through background processes</a:t>
            </a:r>
            <a:endParaRPr>
              <a:latin typeface="Comic Sans MS"/>
              <a:ea typeface="Comic Sans MS"/>
              <a:cs typeface="Comic Sans MS"/>
              <a:sym typeface="Comic Sans MS"/>
            </a:endParaRPr>
          </a:p>
          <a:p>
            <a:pPr indent="-342900" lvl="0" marL="457200" rtl="0" algn="l">
              <a:spcBef>
                <a:spcPts val="0"/>
              </a:spcBef>
              <a:spcAft>
                <a:spcPts val="0"/>
              </a:spcAft>
              <a:buSzPts val="1800"/>
              <a:buFont typeface="Comic Sans MS"/>
              <a:buChar char="-"/>
            </a:pPr>
            <a:r>
              <a:rPr lang="en-CA">
                <a:latin typeface="Comic Sans MS"/>
                <a:ea typeface="Comic Sans MS"/>
                <a:cs typeface="Comic Sans MS"/>
                <a:sym typeface="Comic Sans MS"/>
              </a:rPr>
              <a:t>AI tasks routed through Main Process to bypass browser limits and maintain security</a:t>
            </a:r>
            <a:endParaRPr>
              <a:latin typeface="Comic Sans MS"/>
              <a:ea typeface="Comic Sans MS"/>
              <a:cs typeface="Comic Sans MS"/>
              <a:sym typeface="Comic Sans MS"/>
            </a:endParaRPr>
          </a:p>
        </p:txBody>
      </p:sp>
      <p:sp>
        <p:nvSpPr>
          <p:cNvPr id="160" name="Google Shape;160;p26"/>
          <p:cNvSpPr txBox="1"/>
          <p:nvPr/>
        </p:nvSpPr>
        <p:spPr>
          <a:xfrm>
            <a:off x="7035400" y="0"/>
            <a:ext cx="2108700" cy="370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CA" sz="1100">
                <a:solidFill>
                  <a:srgbClr val="CCCCCC"/>
                </a:solidFill>
                <a:latin typeface="Comic Sans MS"/>
                <a:ea typeface="Comic Sans MS"/>
                <a:cs typeface="Comic Sans MS"/>
                <a:sym typeface="Comic Sans MS"/>
              </a:rPr>
              <a:t>welcome to </a:t>
            </a:r>
            <a:r>
              <a:rPr i="1" lang="en-CA" sz="1100">
                <a:solidFill>
                  <a:schemeClr val="dk1"/>
                </a:solidFill>
                <a:latin typeface="Comic Sans MS"/>
                <a:ea typeface="Comic Sans MS"/>
                <a:cs typeface="Comic Sans MS"/>
                <a:sym typeface="Comic Sans MS"/>
              </a:rPr>
              <a:t>fifteen </a:t>
            </a:r>
            <a:r>
              <a:rPr i="1" lang="en-CA" sz="1100">
                <a:solidFill>
                  <a:srgbClr val="CCCCCC"/>
                </a:solidFill>
                <a:latin typeface="Comic Sans MS"/>
                <a:ea typeface="Comic Sans MS"/>
                <a:cs typeface="Comic Sans MS"/>
                <a:sym typeface="Comic Sans MS"/>
              </a:rPr>
              <a:t>homepage</a:t>
            </a:r>
            <a:endParaRPr i="1" sz="1100">
              <a:solidFill>
                <a:srgbClr val="CCCCCC"/>
              </a:solidFill>
              <a:latin typeface="Comic Sans MS"/>
              <a:ea typeface="Comic Sans MS"/>
              <a:cs typeface="Comic Sans MS"/>
              <a:sym typeface="Comic Sans M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27"/>
          <p:cNvPicPr preferRelativeResize="0"/>
          <p:nvPr/>
        </p:nvPicPr>
        <p:blipFill>
          <a:blip r:embed="rId3">
            <a:alphaModFix/>
          </a:blip>
          <a:stretch>
            <a:fillRect/>
          </a:stretch>
        </p:blipFill>
        <p:spPr>
          <a:xfrm>
            <a:off x="0" y="0"/>
            <a:ext cx="9144000" cy="5143500"/>
          </a:xfrm>
          <a:prstGeom prst="rect">
            <a:avLst/>
          </a:prstGeom>
          <a:noFill/>
          <a:ln>
            <a:noFill/>
          </a:ln>
        </p:spPr>
      </p:pic>
      <p:sp>
        <p:nvSpPr>
          <p:cNvPr id="166" name="Google Shape;166;p27"/>
          <p:cNvSpPr txBox="1"/>
          <p:nvPr>
            <p:ph idx="1" type="body"/>
          </p:nvPr>
        </p:nvSpPr>
        <p:spPr>
          <a:xfrm>
            <a:off x="311700" y="1152475"/>
            <a:ext cx="70281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Comic Sans MS"/>
              <a:buChar char="-"/>
            </a:pPr>
            <a:r>
              <a:rPr lang="en-CA">
                <a:solidFill>
                  <a:schemeClr val="dk1"/>
                </a:solidFill>
                <a:latin typeface="Comic Sans MS"/>
                <a:ea typeface="Comic Sans MS"/>
                <a:cs typeface="Comic Sans MS"/>
                <a:sym typeface="Comic Sans MS"/>
              </a:rPr>
              <a:t>Built on Electron’s multi-process model </a:t>
            </a:r>
            <a:endParaRPr>
              <a:solidFill>
                <a:schemeClr val="dk1"/>
              </a:solidFill>
              <a:latin typeface="Comic Sans MS"/>
              <a:ea typeface="Comic Sans MS"/>
              <a:cs typeface="Comic Sans MS"/>
              <a:sym typeface="Comic Sans MS"/>
            </a:endParaRPr>
          </a:p>
          <a:p>
            <a:pPr indent="-342900" lvl="0" marL="457200" rtl="0" algn="l">
              <a:spcBef>
                <a:spcPts val="0"/>
              </a:spcBef>
              <a:spcAft>
                <a:spcPts val="0"/>
              </a:spcAft>
              <a:buClr>
                <a:schemeClr val="dk1"/>
              </a:buClr>
              <a:buSzPts val="1800"/>
              <a:buFont typeface="Comic Sans MS"/>
              <a:buChar char="-"/>
            </a:pPr>
            <a:r>
              <a:rPr lang="en-CA">
                <a:solidFill>
                  <a:schemeClr val="dk1"/>
                </a:solidFill>
                <a:latin typeface="Comic Sans MS"/>
                <a:ea typeface="Comic Sans MS"/>
                <a:cs typeface="Comic Sans MS"/>
                <a:sym typeface="Comic Sans MS"/>
              </a:rPr>
              <a:t>Main Process connected to Renderer through IPC</a:t>
            </a:r>
            <a:endParaRPr>
              <a:solidFill>
                <a:schemeClr val="dk1"/>
              </a:solidFill>
              <a:latin typeface="Comic Sans MS"/>
              <a:ea typeface="Comic Sans MS"/>
              <a:cs typeface="Comic Sans MS"/>
              <a:sym typeface="Comic Sans MS"/>
            </a:endParaRPr>
          </a:p>
          <a:p>
            <a:pPr indent="-342900" lvl="0" marL="457200" rtl="0" algn="l">
              <a:spcBef>
                <a:spcPts val="0"/>
              </a:spcBef>
              <a:spcAft>
                <a:spcPts val="0"/>
              </a:spcAft>
              <a:buClr>
                <a:schemeClr val="dk1"/>
              </a:buClr>
              <a:buSzPts val="1800"/>
              <a:buFont typeface="Comic Sans MS"/>
              <a:buChar char="-"/>
            </a:pPr>
            <a:r>
              <a:rPr lang="en-CA">
                <a:solidFill>
                  <a:schemeClr val="dk1"/>
                </a:solidFill>
                <a:latin typeface="Comic Sans MS"/>
                <a:ea typeface="Comic Sans MS"/>
                <a:cs typeface="Comic Sans MS"/>
                <a:sym typeface="Comic Sans MS"/>
              </a:rPr>
              <a:t>Main</a:t>
            </a:r>
            <a:r>
              <a:rPr lang="en-CA" sz="1750">
                <a:solidFill>
                  <a:schemeClr val="dk1"/>
                </a:solidFill>
                <a:latin typeface="Comic Sans MS"/>
                <a:ea typeface="Comic Sans MS"/>
                <a:cs typeface="Comic Sans MS"/>
                <a:sym typeface="Comic Sans MS"/>
              </a:rPr>
              <a:t> Process handles system logic</a:t>
            </a:r>
            <a:endParaRPr sz="1750">
              <a:solidFill>
                <a:schemeClr val="dk1"/>
              </a:solidFill>
              <a:latin typeface="Comic Sans MS"/>
              <a:ea typeface="Comic Sans MS"/>
              <a:cs typeface="Comic Sans MS"/>
              <a:sym typeface="Comic Sans MS"/>
            </a:endParaRPr>
          </a:p>
          <a:p>
            <a:pPr indent="-339725" lvl="0" marL="457200" rtl="0" algn="l">
              <a:spcBef>
                <a:spcPts val="0"/>
              </a:spcBef>
              <a:spcAft>
                <a:spcPts val="0"/>
              </a:spcAft>
              <a:buClr>
                <a:schemeClr val="dk1"/>
              </a:buClr>
              <a:buSzPts val="1750"/>
              <a:buFont typeface="Comic Sans MS"/>
              <a:buChar char="-"/>
            </a:pPr>
            <a:r>
              <a:rPr lang="en-CA" sz="1750">
                <a:solidFill>
                  <a:schemeClr val="dk1"/>
                </a:solidFill>
                <a:latin typeface="Comic Sans MS"/>
                <a:ea typeface="Comic Sans MS"/>
                <a:cs typeface="Comic Sans MS"/>
                <a:sym typeface="Comic Sans MS"/>
              </a:rPr>
              <a:t>Service Oriented: each feature (AI service, editCodeService, tools) run independently</a:t>
            </a:r>
            <a:endParaRPr sz="1750">
              <a:solidFill>
                <a:schemeClr val="dk1"/>
              </a:solidFill>
              <a:latin typeface="Comic Sans MS"/>
              <a:ea typeface="Comic Sans MS"/>
              <a:cs typeface="Comic Sans MS"/>
              <a:sym typeface="Comic Sans MS"/>
            </a:endParaRPr>
          </a:p>
          <a:p>
            <a:pPr indent="-339725" lvl="0" marL="457200" rtl="0" algn="l">
              <a:spcBef>
                <a:spcPts val="0"/>
              </a:spcBef>
              <a:spcAft>
                <a:spcPts val="0"/>
              </a:spcAft>
              <a:buClr>
                <a:schemeClr val="dk1"/>
              </a:buClr>
              <a:buSzPts val="1750"/>
              <a:buFont typeface="Comic Sans MS"/>
              <a:buChar char="-"/>
            </a:pPr>
            <a:r>
              <a:rPr lang="en-CA" sz="1750">
                <a:solidFill>
                  <a:schemeClr val="dk1"/>
                </a:solidFill>
                <a:latin typeface="Comic Sans MS"/>
                <a:ea typeface="Comic Sans MS"/>
                <a:cs typeface="Comic Sans MS"/>
                <a:sym typeface="Comic Sans MS"/>
              </a:rPr>
              <a:t>Singleton Settings Service shares consistent configuration across processes</a:t>
            </a:r>
            <a:endParaRPr sz="1750">
              <a:solidFill>
                <a:schemeClr val="dk1"/>
              </a:solidFill>
              <a:latin typeface="Comic Sans MS"/>
              <a:ea typeface="Comic Sans MS"/>
              <a:cs typeface="Comic Sans MS"/>
              <a:sym typeface="Comic Sans MS"/>
            </a:endParaRPr>
          </a:p>
          <a:p>
            <a:pPr indent="-339725" lvl="0" marL="457200" rtl="0" algn="l">
              <a:spcBef>
                <a:spcPts val="0"/>
              </a:spcBef>
              <a:spcAft>
                <a:spcPts val="0"/>
              </a:spcAft>
              <a:buClr>
                <a:schemeClr val="dk1"/>
              </a:buClr>
              <a:buSzPts val="1750"/>
              <a:buFont typeface="Comic Sans MS"/>
              <a:buChar char="-"/>
            </a:pPr>
            <a:r>
              <a:rPr lang="en-CA" sz="1750">
                <a:solidFill>
                  <a:schemeClr val="dk1"/>
                </a:solidFill>
                <a:latin typeface="Comic Sans MS"/>
                <a:ea typeface="Comic Sans MS"/>
                <a:cs typeface="Comic Sans MS"/>
                <a:sym typeface="Comic Sans MS"/>
              </a:rPr>
              <a:t>React UI updates efficiently through the Virtual DOM</a:t>
            </a:r>
            <a:endParaRPr sz="1750">
              <a:solidFill>
                <a:schemeClr val="dk1"/>
              </a:solidFill>
              <a:latin typeface="Comic Sans MS"/>
              <a:ea typeface="Comic Sans MS"/>
              <a:cs typeface="Comic Sans MS"/>
              <a:sym typeface="Comic Sans MS"/>
            </a:endParaRPr>
          </a:p>
          <a:p>
            <a:pPr indent="-339725" lvl="0" marL="457200" rtl="0" algn="l">
              <a:spcBef>
                <a:spcPts val="0"/>
              </a:spcBef>
              <a:spcAft>
                <a:spcPts val="0"/>
              </a:spcAft>
              <a:buClr>
                <a:schemeClr val="dk1"/>
              </a:buClr>
              <a:buSzPts val="1750"/>
              <a:buFont typeface="Comic Sans MS"/>
              <a:buChar char="-"/>
            </a:pPr>
            <a:r>
              <a:rPr lang="en-CA" sz="1750">
                <a:solidFill>
                  <a:schemeClr val="dk1"/>
                </a:solidFill>
                <a:latin typeface="Comic Sans MS"/>
                <a:ea typeface="Comic Sans MS"/>
                <a:cs typeface="Comic Sans MS"/>
                <a:sym typeface="Comic Sans MS"/>
              </a:rPr>
              <a:t>Asynchronous IPC ensures non-blocking communication and smooth streaming</a:t>
            </a:r>
            <a:endParaRPr>
              <a:solidFill>
                <a:schemeClr val="dk1"/>
              </a:solidFill>
              <a:latin typeface="Comic Sans MS"/>
              <a:ea typeface="Comic Sans MS"/>
              <a:cs typeface="Comic Sans MS"/>
              <a:sym typeface="Comic Sans MS"/>
            </a:endParaRPr>
          </a:p>
        </p:txBody>
      </p:sp>
      <p:sp>
        <p:nvSpPr>
          <p:cNvPr id="167" name="Google Shape;167;p27"/>
          <p:cNvSpPr txBox="1"/>
          <p:nvPr>
            <p:ph type="title"/>
          </p:nvPr>
        </p:nvSpPr>
        <p:spPr>
          <a:xfrm>
            <a:off x="60325" y="492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latin typeface="Comic Sans MS"/>
                <a:ea typeface="Comic Sans MS"/>
                <a:cs typeface="Comic Sans MS"/>
                <a:sym typeface="Comic Sans MS"/>
              </a:rPr>
              <a:t>Control and Data Flow</a:t>
            </a:r>
            <a:endParaRPr>
              <a:latin typeface="Comic Sans MS"/>
              <a:ea typeface="Comic Sans MS"/>
              <a:cs typeface="Comic Sans MS"/>
              <a:sym typeface="Comic Sans MS"/>
            </a:endParaRPr>
          </a:p>
        </p:txBody>
      </p:sp>
      <p:sp>
        <p:nvSpPr>
          <p:cNvPr id="168" name="Google Shape;168;p27"/>
          <p:cNvSpPr txBox="1"/>
          <p:nvPr/>
        </p:nvSpPr>
        <p:spPr>
          <a:xfrm>
            <a:off x="7035400" y="0"/>
            <a:ext cx="2108700" cy="370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CA" sz="1100">
                <a:solidFill>
                  <a:srgbClr val="CCCCCC"/>
                </a:solidFill>
                <a:latin typeface="Comic Sans MS"/>
                <a:ea typeface="Comic Sans MS"/>
                <a:cs typeface="Comic Sans MS"/>
                <a:sym typeface="Comic Sans MS"/>
              </a:rPr>
              <a:t>welcome to </a:t>
            </a:r>
            <a:r>
              <a:rPr i="1" lang="en-CA" sz="1100">
                <a:solidFill>
                  <a:schemeClr val="dk1"/>
                </a:solidFill>
                <a:latin typeface="Comic Sans MS"/>
                <a:ea typeface="Comic Sans MS"/>
                <a:cs typeface="Comic Sans MS"/>
                <a:sym typeface="Comic Sans MS"/>
              </a:rPr>
              <a:t>sikisteen </a:t>
            </a:r>
            <a:r>
              <a:rPr i="1" lang="en-CA" sz="1100">
                <a:solidFill>
                  <a:srgbClr val="CCCCCC"/>
                </a:solidFill>
                <a:latin typeface="Comic Sans MS"/>
                <a:ea typeface="Comic Sans MS"/>
                <a:cs typeface="Comic Sans MS"/>
                <a:sym typeface="Comic Sans MS"/>
              </a:rPr>
              <a:t>homepage</a:t>
            </a:r>
            <a:endParaRPr i="1" sz="1100">
              <a:solidFill>
                <a:srgbClr val="CCCCCC"/>
              </a:solidFill>
              <a:latin typeface="Comic Sans MS"/>
              <a:ea typeface="Comic Sans MS"/>
              <a:cs typeface="Comic Sans MS"/>
              <a:sym typeface="Comic Sans M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28"/>
          <p:cNvPicPr preferRelativeResize="0"/>
          <p:nvPr/>
        </p:nvPicPr>
        <p:blipFill>
          <a:blip r:embed="rId3">
            <a:alphaModFix/>
          </a:blip>
          <a:stretch>
            <a:fillRect/>
          </a:stretch>
        </p:blipFill>
        <p:spPr>
          <a:xfrm>
            <a:off x="25" y="25"/>
            <a:ext cx="9144000" cy="5143500"/>
          </a:xfrm>
          <a:prstGeom prst="rect">
            <a:avLst/>
          </a:prstGeom>
          <a:noFill/>
          <a:ln>
            <a:noFill/>
          </a:ln>
        </p:spPr>
      </p:pic>
      <p:sp>
        <p:nvSpPr>
          <p:cNvPr id="174" name="Google Shape;174;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latin typeface="Comic Sans MS"/>
                <a:ea typeface="Comic Sans MS"/>
                <a:cs typeface="Comic Sans MS"/>
                <a:sym typeface="Comic Sans MS"/>
              </a:rPr>
              <a:t>Conceptual Architecture</a:t>
            </a:r>
            <a:endParaRPr>
              <a:latin typeface="Comic Sans MS"/>
              <a:ea typeface="Comic Sans MS"/>
              <a:cs typeface="Comic Sans MS"/>
              <a:sym typeface="Comic Sans MS"/>
            </a:endParaRPr>
          </a:p>
        </p:txBody>
      </p:sp>
      <p:sp>
        <p:nvSpPr>
          <p:cNvPr id="175" name="Google Shape;175;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latin typeface="Comic Sans MS"/>
              <a:ea typeface="Comic Sans MS"/>
              <a:cs typeface="Comic Sans MS"/>
              <a:sym typeface="Comic Sans MS"/>
            </a:endParaRPr>
          </a:p>
        </p:txBody>
      </p:sp>
      <p:sp>
        <p:nvSpPr>
          <p:cNvPr id="176" name="Google Shape;176;p28"/>
          <p:cNvSpPr txBox="1"/>
          <p:nvPr/>
        </p:nvSpPr>
        <p:spPr>
          <a:xfrm>
            <a:off x="6283900" y="0"/>
            <a:ext cx="2860200" cy="370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CA" sz="1100">
                <a:solidFill>
                  <a:srgbClr val="CCCCCC"/>
                </a:solidFill>
                <a:latin typeface="Comic Sans MS"/>
                <a:ea typeface="Comic Sans MS"/>
                <a:cs typeface="Comic Sans MS"/>
                <a:sym typeface="Comic Sans MS"/>
              </a:rPr>
              <a:t>welcome to </a:t>
            </a:r>
            <a:r>
              <a:rPr i="1" lang="en-CA" sz="1100">
                <a:solidFill>
                  <a:schemeClr val="dk1"/>
                </a:solidFill>
                <a:latin typeface="Comic Sans MS"/>
                <a:ea typeface="Comic Sans MS"/>
                <a:cs typeface="Comic Sans MS"/>
                <a:sym typeface="Comic Sans MS"/>
              </a:rPr>
              <a:t>seventeen </a:t>
            </a:r>
            <a:r>
              <a:rPr i="1" lang="en-CA" sz="1100">
                <a:solidFill>
                  <a:srgbClr val="CCCCCC"/>
                </a:solidFill>
                <a:latin typeface="Comic Sans MS"/>
                <a:ea typeface="Comic Sans MS"/>
                <a:cs typeface="Comic Sans MS"/>
                <a:sym typeface="Comic Sans MS"/>
              </a:rPr>
              <a:t>homepage</a:t>
            </a:r>
            <a:endParaRPr i="1" sz="1100">
              <a:solidFill>
                <a:srgbClr val="CCCCCC"/>
              </a:solidFill>
              <a:latin typeface="Comic Sans MS"/>
              <a:ea typeface="Comic Sans MS"/>
              <a:cs typeface="Comic Sans MS"/>
              <a:sym typeface="Comic Sans MS"/>
            </a:endParaRPr>
          </a:p>
        </p:txBody>
      </p:sp>
      <p:pic>
        <p:nvPicPr>
          <p:cNvPr id="177" name="Google Shape;177;p28"/>
          <p:cNvPicPr preferRelativeResize="0"/>
          <p:nvPr/>
        </p:nvPicPr>
        <p:blipFill>
          <a:blip r:embed="rId4">
            <a:alphaModFix/>
          </a:blip>
          <a:stretch>
            <a:fillRect/>
          </a:stretch>
        </p:blipFill>
        <p:spPr>
          <a:xfrm>
            <a:off x="187237" y="1347375"/>
            <a:ext cx="8769525" cy="2234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29" title="istockphoto-1155863454-612x612.png"/>
          <p:cNvPicPr preferRelativeResize="0"/>
          <p:nvPr/>
        </p:nvPicPr>
        <p:blipFill rotWithShape="1">
          <a:blip r:embed="rId3">
            <a:alphaModFix/>
          </a:blip>
          <a:srcRect b="4145" l="6529" r="6529" t="4738"/>
          <a:stretch/>
        </p:blipFill>
        <p:spPr>
          <a:xfrm>
            <a:off x="0" y="0"/>
            <a:ext cx="9144001" cy="5143500"/>
          </a:xfrm>
          <a:prstGeom prst="rect">
            <a:avLst/>
          </a:prstGeom>
          <a:noFill/>
          <a:ln>
            <a:noFill/>
          </a:ln>
        </p:spPr>
      </p:pic>
      <p:sp>
        <p:nvSpPr>
          <p:cNvPr id="183" name="Google Shape;183;p29"/>
          <p:cNvSpPr txBox="1"/>
          <p:nvPr>
            <p:ph type="title"/>
          </p:nvPr>
        </p:nvSpPr>
        <p:spPr>
          <a:xfrm>
            <a:off x="2507050" y="288350"/>
            <a:ext cx="6873600" cy="32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CA" sz="1188">
                <a:solidFill>
                  <a:srgbClr val="000000"/>
                </a:solidFill>
                <a:latin typeface="Comic Sans MS"/>
                <a:ea typeface="Comic Sans MS"/>
                <a:cs typeface="Comic Sans MS"/>
                <a:sym typeface="Comic Sans MS"/>
              </a:rPr>
              <a:t>Division of Responsibilities</a:t>
            </a:r>
            <a:endParaRPr sz="1188">
              <a:solidFill>
                <a:srgbClr val="000000"/>
              </a:solidFill>
              <a:latin typeface="Comic Sans MS"/>
              <a:ea typeface="Comic Sans MS"/>
              <a:cs typeface="Comic Sans MS"/>
              <a:sym typeface="Comic Sans MS"/>
            </a:endParaRPr>
          </a:p>
        </p:txBody>
      </p:sp>
      <p:sp>
        <p:nvSpPr>
          <p:cNvPr id="184" name="Google Shape;184;p29"/>
          <p:cNvSpPr txBox="1"/>
          <p:nvPr>
            <p:ph idx="1" type="body"/>
          </p:nvPr>
        </p:nvSpPr>
        <p:spPr>
          <a:xfrm>
            <a:off x="311700" y="728375"/>
            <a:ext cx="8520600" cy="384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CA" sz="1900">
                <a:solidFill>
                  <a:srgbClr val="BF9000"/>
                </a:solidFill>
                <a:latin typeface="Comic Sans MS"/>
                <a:ea typeface="Comic Sans MS"/>
                <a:cs typeface="Comic Sans MS"/>
                <a:sym typeface="Comic Sans MS"/>
              </a:rPr>
              <a:t>Platform &amp; Upstream Sync (Electron + VS Code)</a:t>
            </a:r>
            <a:endParaRPr sz="1900">
              <a:solidFill>
                <a:srgbClr val="BF9000"/>
              </a:solidFill>
              <a:latin typeface="Comic Sans MS"/>
              <a:ea typeface="Comic Sans MS"/>
              <a:cs typeface="Comic Sans MS"/>
              <a:sym typeface="Comic Sans MS"/>
            </a:endParaRPr>
          </a:p>
          <a:p>
            <a:pPr indent="-342900" lvl="0" marL="457200" rtl="0" algn="l">
              <a:spcBef>
                <a:spcPts val="1200"/>
              </a:spcBef>
              <a:spcAft>
                <a:spcPts val="0"/>
              </a:spcAft>
              <a:buClr>
                <a:srgbClr val="BF9000"/>
              </a:buClr>
              <a:buSzPts val="1800"/>
              <a:buFont typeface="Comic Sans MS"/>
              <a:buChar char="-"/>
            </a:pPr>
            <a:r>
              <a:rPr lang="en-CA">
                <a:solidFill>
                  <a:srgbClr val="BF9000"/>
                </a:solidFill>
                <a:latin typeface="Comic Sans MS"/>
                <a:ea typeface="Comic Sans MS"/>
                <a:cs typeface="Comic Sans MS"/>
                <a:sym typeface="Comic Sans MS"/>
              </a:rPr>
              <a:t>Maintain main/renderer wiring, typed IPC, packaging &amp; auto-updates</a:t>
            </a:r>
            <a:endParaRPr>
              <a:solidFill>
                <a:srgbClr val="BF9000"/>
              </a:solidFill>
              <a:latin typeface="Comic Sans MS"/>
              <a:ea typeface="Comic Sans MS"/>
              <a:cs typeface="Comic Sans MS"/>
              <a:sym typeface="Comic Sans MS"/>
            </a:endParaRPr>
          </a:p>
          <a:p>
            <a:pPr indent="-342900" lvl="0" marL="457200" rtl="0" algn="l">
              <a:spcBef>
                <a:spcPts val="0"/>
              </a:spcBef>
              <a:spcAft>
                <a:spcPts val="0"/>
              </a:spcAft>
              <a:buClr>
                <a:srgbClr val="BF9000"/>
              </a:buClr>
              <a:buSzPts val="1800"/>
              <a:buFont typeface="Comic Sans MS"/>
              <a:buChar char="-"/>
            </a:pPr>
            <a:r>
              <a:rPr lang="en-CA">
                <a:solidFill>
                  <a:srgbClr val="BF9000"/>
                </a:solidFill>
                <a:latin typeface="Comic Sans MS"/>
                <a:ea typeface="Comic Sans MS"/>
                <a:cs typeface="Comic Sans MS"/>
                <a:sym typeface="Comic Sans MS"/>
              </a:rPr>
              <a:t>Coordinate rebases with upstream VS Code and Electron releases</a:t>
            </a:r>
            <a:endParaRPr>
              <a:solidFill>
                <a:srgbClr val="BF9000"/>
              </a:solidFill>
              <a:latin typeface="Comic Sans MS"/>
              <a:ea typeface="Comic Sans MS"/>
              <a:cs typeface="Comic Sans MS"/>
              <a:sym typeface="Comic Sans MS"/>
            </a:endParaRPr>
          </a:p>
          <a:p>
            <a:pPr indent="0" lvl="0" marL="0" rtl="0" algn="l">
              <a:spcBef>
                <a:spcPts val="1200"/>
              </a:spcBef>
              <a:spcAft>
                <a:spcPts val="0"/>
              </a:spcAft>
              <a:buNone/>
            </a:pPr>
            <a:r>
              <a:rPr lang="en-CA" sz="1900">
                <a:solidFill>
                  <a:srgbClr val="BF9000"/>
                </a:solidFill>
                <a:latin typeface="Comic Sans MS"/>
                <a:ea typeface="Comic Sans MS"/>
                <a:cs typeface="Comic Sans MS"/>
                <a:sym typeface="Comic Sans MS"/>
              </a:rPr>
              <a:t>AI Runtime &amp; Provider Integrations (Main Process)</a:t>
            </a:r>
            <a:endParaRPr sz="1900">
              <a:solidFill>
                <a:srgbClr val="BF9000"/>
              </a:solidFill>
              <a:latin typeface="Comic Sans MS"/>
              <a:ea typeface="Comic Sans MS"/>
              <a:cs typeface="Comic Sans MS"/>
              <a:sym typeface="Comic Sans MS"/>
            </a:endParaRPr>
          </a:p>
          <a:p>
            <a:pPr indent="-342900" lvl="0" marL="457200" rtl="0" algn="l">
              <a:spcBef>
                <a:spcPts val="1200"/>
              </a:spcBef>
              <a:spcAft>
                <a:spcPts val="0"/>
              </a:spcAft>
              <a:buClr>
                <a:srgbClr val="BF9000"/>
              </a:buClr>
              <a:buSzPts val="1800"/>
              <a:buFont typeface="Comic Sans MS"/>
              <a:buChar char="-"/>
            </a:pPr>
            <a:r>
              <a:rPr lang="en-CA">
                <a:solidFill>
                  <a:srgbClr val="BF9000"/>
                </a:solidFill>
                <a:latin typeface="Comic Sans MS"/>
                <a:ea typeface="Comic Sans MS"/>
                <a:cs typeface="Comic Sans MS"/>
                <a:sym typeface="Comic Sans MS"/>
              </a:rPr>
              <a:t>Provider adapters (cloud/local), streaming, rate limits, and capability detection</a:t>
            </a:r>
            <a:endParaRPr>
              <a:solidFill>
                <a:srgbClr val="BF9000"/>
              </a:solidFill>
              <a:latin typeface="Comic Sans MS"/>
              <a:ea typeface="Comic Sans MS"/>
              <a:cs typeface="Comic Sans MS"/>
              <a:sym typeface="Comic Sans MS"/>
            </a:endParaRPr>
          </a:p>
          <a:p>
            <a:pPr indent="-342900" lvl="0" marL="457200" rtl="0" algn="l">
              <a:spcBef>
                <a:spcPts val="0"/>
              </a:spcBef>
              <a:spcAft>
                <a:spcPts val="0"/>
              </a:spcAft>
              <a:buClr>
                <a:srgbClr val="BF9000"/>
              </a:buClr>
              <a:buSzPts val="1800"/>
              <a:buFont typeface="Comic Sans MS"/>
              <a:buChar char="-"/>
            </a:pPr>
            <a:r>
              <a:rPr lang="en-CA">
                <a:solidFill>
                  <a:srgbClr val="BF9000"/>
                </a:solidFill>
                <a:latin typeface="Comic Sans MS"/>
                <a:ea typeface="Comic Sans MS"/>
                <a:cs typeface="Comic Sans MS"/>
                <a:sym typeface="Comic Sans MS"/>
              </a:rPr>
              <a:t>Ensure that no data goes through third-party servers, instead using direct model connections (privacy-first design)</a:t>
            </a:r>
            <a:endParaRPr>
              <a:solidFill>
                <a:srgbClr val="BF9000"/>
              </a:solidFill>
              <a:latin typeface="Comic Sans MS"/>
              <a:ea typeface="Comic Sans MS"/>
              <a:cs typeface="Comic Sans MS"/>
              <a:sym typeface="Comic Sans MS"/>
            </a:endParaRPr>
          </a:p>
          <a:p>
            <a:pPr indent="0" lvl="0" marL="0" rtl="0" algn="l">
              <a:spcBef>
                <a:spcPts val="1200"/>
              </a:spcBef>
              <a:spcAft>
                <a:spcPts val="1200"/>
              </a:spcAft>
              <a:buNone/>
            </a:pPr>
            <a:r>
              <a:t/>
            </a:r>
            <a:endParaRPr>
              <a:solidFill>
                <a:srgbClr val="BF9000"/>
              </a:solidFill>
              <a:latin typeface="Comic Sans MS"/>
              <a:ea typeface="Comic Sans MS"/>
              <a:cs typeface="Comic Sans MS"/>
              <a:sym typeface="Comic Sans MS"/>
            </a:endParaRPr>
          </a:p>
        </p:txBody>
      </p:sp>
      <p:sp>
        <p:nvSpPr>
          <p:cNvPr id="185" name="Google Shape;185;p29"/>
          <p:cNvSpPr/>
          <p:nvPr/>
        </p:nvSpPr>
        <p:spPr>
          <a:xfrm>
            <a:off x="915425" y="406825"/>
            <a:ext cx="211800" cy="111300"/>
          </a:xfrm>
          <a:prstGeom prst="rightArrow">
            <a:avLst>
              <a:gd fmla="val 50000" name="adj1"/>
              <a:gd fmla="val 60782" name="adj2"/>
            </a:avLst>
          </a:prstGeom>
          <a:solidFill>
            <a:srgbClr val="20211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6" name="Google Shape;186;p29"/>
          <p:cNvSpPr/>
          <p:nvPr/>
        </p:nvSpPr>
        <p:spPr>
          <a:xfrm rot="10800000">
            <a:off x="488925" y="402025"/>
            <a:ext cx="229800" cy="116100"/>
          </a:xfrm>
          <a:prstGeom prst="rightArrow">
            <a:avLst>
              <a:gd fmla="val 50000" name="adj1"/>
              <a:gd fmla="val 64427" name="adj2"/>
            </a:avLst>
          </a:prstGeom>
          <a:solidFill>
            <a:srgbClr val="63636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7" name="Google Shape;187;p29"/>
          <p:cNvSpPr txBox="1"/>
          <p:nvPr/>
        </p:nvSpPr>
        <p:spPr>
          <a:xfrm>
            <a:off x="5474950" y="-39144"/>
            <a:ext cx="2703600" cy="370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CA" sz="1100">
                <a:solidFill>
                  <a:srgbClr val="CCCCCC"/>
                </a:solidFill>
                <a:latin typeface="Comic Sans MS"/>
                <a:ea typeface="Comic Sans MS"/>
                <a:cs typeface="Comic Sans MS"/>
                <a:sym typeface="Comic Sans MS"/>
              </a:rPr>
              <a:t>welcome to </a:t>
            </a:r>
            <a:r>
              <a:rPr i="1" lang="en-CA" sz="1100">
                <a:solidFill>
                  <a:schemeClr val="dk1"/>
                </a:solidFill>
                <a:latin typeface="Comic Sans MS"/>
                <a:ea typeface="Comic Sans MS"/>
                <a:cs typeface="Comic Sans MS"/>
                <a:sym typeface="Comic Sans MS"/>
              </a:rPr>
              <a:t>eighteen </a:t>
            </a:r>
            <a:r>
              <a:rPr i="1" lang="en-CA" sz="1100">
                <a:solidFill>
                  <a:srgbClr val="CCCCCC"/>
                </a:solidFill>
                <a:latin typeface="Comic Sans MS"/>
                <a:ea typeface="Comic Sans MS"/>
                <a:cs typeface="Comic Sans MS"/>
                <a:sym typeface="Comic Sans MS"/>
              </a:rPr>
              <a:t>homepage</a:t>
            </a:r>
            <a:endParaRPr i="1" sz="1100">
              <a:solidFill>
                <a:srgbClr val="CCCCCC"/>
              </a:solidFill>
              <a:latin typeface="Comic Sans MS"/>
              <a:ea typeface="Comic Sans MS"/>
              <a:cs typeface="Comic Sans MS"/>
              <a:sym typeface="Comic Sans M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30" title="istockphoto-1155863454-612x612.png"/>
          <p:cNvPicPr preferRelativeResize="0"/>
          <p:nvPr/>
        </p:nvPicPr>
        <p:blipFill rotWithShape="1">
          <a:blip r:embed="rId3">
            <a:alphaModFix/>
          </a:blip>
          <a:srcRect b="4145" l="6529" r="6529" t="4738"/>
          <a:stretch/>
        </p:blipFill>
        <p:spPr>
          <a:xfrm>
            <a:off x="0" y="0"/>
            <a:ext cx="9144001" cy="5143500"/>
          </a:xfrm>
          <a:prstGeom prst="rect">
            <a:avLst/>
          </a:prstGeom>
          <a:noFill/>
          <a:ln>
            <a:noFill/>
          </a:ln>
        </p:spPr>
      </p:pic>
      <p:sp>
        <p:nvSpPr>
          <p:cNvPr id="193" name="Google Shape;193;p30"/>
          <p:cNvSpPr txBox="1"/>
          <p:nvPr>
            <p:ph type="title"/>
          </p:nvPr>
        </p:nvSpPr>
        <p:spPr>
          <a:xfrm>
            <a:off x="2507050" y="288350"/>
            <a:ext cx="6873600" cy="32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CA" sz="1188">
                <a:solidFill>
                  <a:srgbClr val="000000"/>
                </a:solidFill>
                <a:latin typeface="Comic Sans MS"/>
                <a:ea typeface="Comic Sans MS"/>
                <a:cs typeface="Comic Sans MS"/>
                <a:sym typeface="Comic Sans MS"/>
              </a:rPr>
              <a:t>Division of Responsibilities</a:t>
            </a:r>
            <a:endParaRPr sz="1188">
              <a:solidFill>
                <a:srgbClr val="000000"/>
              </a:solidFill>
              <a:latin typeface="Comic Sans MS"/>
              <a:ea typeface="Comic Sans MS"/>
              <a:cs typeface="Comic Sans MS"/>
              <a:sym typeface="Comic Sans MS"/>
            </a:endParaRPr>
          </a:p>
        </p:txBody>
      </p:sp>
      <p:sp>
        <p:nvSpPr>
          <p:cNvPr id="194" name="Google Shape;194;p30"/>
          <p:cNvSpPr txBox="1"/>
          <p:nvPr>
            <p:ph idx="1" type="body"/>
          </p:nvPr>
        </p:nvSpPr>
        <p:spPr>
          <a:xfrm>
            <a:off x="311700" y="794425"/>
            <a:ext cx="8520600" cy="3774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CA">
                <a:solidFill>
                  <a:srgbClr val="9900FF"/>
                </a:solidFill>
                <a:latin typeface="Comic Sans MS"/>
                <a:ea typeface="Comic Sans MS"/>
                <a:cs typeface="Comic Sans MS"/>
                <a:sym typeface="Comic Sans MS"/>
              </a:rPr>
              <a:t>Workbench &amp; UX (Renderer)</a:t>
            </a:r>
            <a:endParaRPr>
              <a:solidFill>
                <a:srgbClr val="9900FF"/>
              </a:solidFill>
              <a:latin typeface="Comic Sans MS"/>
              <a:ea typeface="Comic Sans MS"/>
              <a:cs typeface="Comic Sans MS"/>
              <a:sym typeface="Comic Sans MS"/>
            </a:endParaRPr>
          </a:p>
          <a:p>
            <a:pPr indent="-333375" lvl="0" marL="457200" rtl="0" algn="l">
              <a:spcBef>
                <a:spcPts val="1200"/>
              </a:spcBef>
              <a:spcAft>
                <a:spcPts val="0"/>
              </a:spcAft>
              <a:buClr>
                <a:srgbClr val="9900FF"/>
              </a:buClr>
              <a:buSzPts val="1650"/>
              <a:buFont typeface="Comic Sans MS"/>
              <a:buChar char="-"/>
            </a:pPr>
            <a:r>
              <a:rPr lang="en-CA" sz="1650">
                <a:solidFill>
                  <a:srgbClr val="9900FF"/>
                </a:solidFill>
                <a:latin typeface="Comic Sans MS"/>
                <a:ea typeface="Comic Sans MS"/>
                <a:cs typeface="Comic Sans MS"/>
                <a:sym typeface="Comic Sans MS"/>
              </a:rPr>
              <a:t>Chat/Quick Edit UI, visual diffs, Checkpoints navigator, onboarding/settings</a:t>
            </a:r>
            <a:endParaRPr sz="1650">
              <a:solidFill>
                <a:srgbClr val="9900FF"/>
              </a:solidFill>
              <a:latin typeface="Comic Sans MS"/>
              <a:ea typeface="Comic Sans MS"/>
              <a:cs typeface="Comic Sans MS"/>
              <a:sym typeface="Comic Sans MS"/>
            </a:endParaRPr>
          </a:p>
          <a:p>
            <a:pPr indent="-333375" lvl="0" marL="457200" rtl="0" algn="l">
              <a:spcBef>
                <a:spcPts val="0"/>
              </a:spcBef>
              <a:spcAft>
                <a:spcPts val="0"/>
              </a:spcAft>
              <a:buClr>
                <a:srgbClr val="9900FF"/>
              </a:buClr>
              <a:buSzPts val="1650"/>
              <a:buFont typeface="Comic Sans MS"/>
              <a:buChar char="-"/>
            </a:pPr>
            <a:r>
              <a:rPr lang="en-CA" sz="1650">
                <a:solidFill>
                  <a:srgbClr val="9900FF"/>
                </a:solidFill>
                <a:latin typeface="Comic Sans MS"/>
                <a:ea typeface="Comic Sans MS"/>
                <a:cs typeface="Comic Sans MS"/>
                <a:sym typeface="Comic Sans MS"/>
              </a:rPr>
              <a:t>UI consumes services via IPC only (no Node/SDKs in renderer)</a:t>
            </a:r>
            <a:endParaRPr sz="1650">
              <a:solidFill>
                <a:srgbClr val="9900FF"/>
              </a:solidFill>
              <a:latin typeface="Comic Sans MS"/>
              <a:ea typeface="Comic Sans MS"/>
              <a:cs typeface="Comic Sans MS"/>
              <a:sym typeface="Comic Sans MS"/>
            </a:endParaRPr>
          </a:p>
          <a:p>
            <a:pPr indent="0" lvl="0" marL="0" rtl="0" algn="l">
              <a:spcBef>
                <a:spcPts val="1200"/>
              </a:spcBef>
              <a:spcAft>
                <a:spcPts val="0"/>
              </a:spcAft>
              <a:buNone/>
            </a:pPr>
            <a:r>
              <a:rPr lang="en-CA">
                <a:solidFill>
                  <a:srgbClr val="9900FF"/>
                </a:solidFill>
                <a:latin typeface="Comic Sans MS"/>
                <a:ea typeface="Comic Sans MS"/>
                <a:cs typeface="Comic Sans MS"/>
                <a:sym typeface="Comic Sans MS"/>
              </a:rPr>
              <a:t>Apply/Checkpoint Pipeline (Main)</a:t>
            </a:r>
            <a:endParaRPr>
              <a:solidFill>
                <a:srgbClr val="9900FF"/>
              </a:solidFill>
              <a:latin typeface="Comic Sans MS"/>
              <a:ea typeface="Comic Sans MS"/>
              <a:cs typeface="Comic Sans MS"/>
              <a:sym typeface="Comic Sans MS"/>
            </a:endParaRPr>
          </a:p>
          <a:p>
            <a:pPr indent="-333375" lvl="0" marL="457200" rtl="0" algn="l">
              <a:spcBef>
                <a:spcPts val="1200"/>
              </a:spcBef>
              <a:spcAft>
                <a:spcPts val="0"/>
              </a:spcAft>
              <a:buClr>
                <a:srgbClr val="9900FF"/>
              </a:buClr>
              <a:buSzPts val="1650"/>
              <a:buFont typeface="Comic Sans MS"/>
              <a:buChar char="-"/>
            </a:pPr>
            <a:r>
              <a:rPr lang="en-CA" sz="1650">
                <a:solidFill>
                  <a:srgbClr val="9900FF"/>
                </a:solidFill>
                <a:latin typeface="Comic Sans MS"/>
                <a:ea typeface="Comic Sans MS"/>
                <a:cs typeface="Comic Sans MS"/>
                <a:sym typeface="Comic Sans MS"/>
              </a:rPr>
              <a:t>Transforms model output → diff blocks → user approval → atomic write</a:t>
            </a:r>
            <a:endParaRPr sz="1650">
              <a:solidFill>
                <a:srgbClr val="9900FF"/>
              </a:solidFill>
              <a:latin typeface="Comic Sans MS"/>
              <a:ea typeface="Comic Sans MS"/>
              <a:cs typeface="Comic Sans MS"/>
              <a:sym typeface="Comic Sans MS"/>
            </a:endParaRPr>
          </a:p>
          <a:p>
            <a:pPr indent="-333375" lvl="0" marL="457200" rtl="0" algn="l">
              <a:spcBef>
                <a:spcPts val="0"/>
              </a:spcBef>
              <a:spcAft>
                <a:spcPts val="0"/>
              </a:spcAft>
              <a:buClr>
                <a:srgbClr val="9900FF"/>
              </a:buClr>
              <a:buSzPts val="1650"/>
              <a:buFont typeface="Comic Sans MS"/>
              <a:buChar char="-"/>
            </a:pPr>
            <a:r>
              <a:rPr lang="en-CA" sz="1650">
                <a:solidFill>
                  <a:srgbClr val="9900FF"/>
                </a:solidFill>
                <a:latin typeface="Comic Sans MS"/>
                <a:ea typeface="Comic Sans MS"/>
                <a:cs typeface="Comic Sans MS"/>
                <a:sym typeface="Comic Sans MS"/>
              </a:rPr>
              <a:t>Record Checkpoints for rollback and audit</a:t>
            </a:r>
            <a:endParaRPr sz="1650">
              <a:solidFill>
                <a:srgbClr val="9900FF"/>
              </a:solidFill>
              <a:latin typeface="Comic Sans MS"/>
              <a:ea typeface="Comic Sans MS"/>
              <a:cs typeface="Comic Sans MS"/>
              <a:sym typeface="Comic Sans MS"/>
            </a:endParaRPr>
          </a:p>
          <a:p>
            <a:pPr indent="0" lvl="0" marL="0" rtl="0" algn="l">
              <a:spcBef>
                <a:spcPts val="1200"/>
              </a:spcBef>
              <a:spcAft>
                <a:spcPts val="0"/>
              </a:spcAft>
              <a:buNone/>
            </a:pPr>
            <a:r>
              <a:rPr lang="en-CA">
                <a:solidFill>
                  <a:srgbClr val="9900FF"/>
                </a:solidFill>
                <a:latin typeface="Comic Sans MS"/>
                <a:ea typeface="Comic Sans MS"/>
                <a:cs typeface="Comic Sans MS"/>
                <a:sym typeface="Comic Sans MS"/>
              </a:rPr>
              <a:t>Language Platform &amp; Extensions (Ext Host + LSP)</a:t>
            </a:r>
            <a:endParaRPr>
              <a:solidFill>
                <a:srgbClr val="9900FF"/>
              </a:solidFill>
              <a:latin typeface="Comic Sans MS"/>
              <a:ea typeface="Comic Sans MS"/>
              <a:cs typeface="Comic Sans MS"/>
              <a:sym typeface="Comic Sans MS"/>
            </a:endParaRPr>
          </a:p>
          <a:p>
            <a:pPr indent="-333375" lvl="0" marL="457200" rtl="0" algn="l">
              <a:spcBef>
                <a:spcPts val="1200"/>
              </a:spcBef>
              <a:spcAft>
                <a:spcPts val="0"/>
              </a:spcAft>
              <a:buClr>
                <a:srgbClr val="9900FF"/>
              </a:buClr>
              <a:buSzPts val="1650"/>
              <a:buFont typeface="Comic Sans MS"/>
              <a:buChar char="-"/>
            </a:pPr>
            <a:r>
              <a:rPr lang="en-CA" sz="1650">
                <a:solidFill>
                  <a:srgbClr val="9900FF"/>
                </a:solidFill>
                <a:latin typeface="Comic Sans MS"/>
                <a:ea typeface="Comic Sans MS"/>
                <a:cs typeface="Comic Sans MS"/>
                <a:sym typeface="Comic Sans MS"/>
              </a:rPr>
              <a:t>Maintain LSP client/server lifecycle, ensure extension fault isolation</a:t>
            </a:r>
            <a:endParaRPr sz="1650">
              <a:solidFill>
                <a:srgbClr val="9900FF"/>
              </a:solidFill>
              <a:latin typeface="Comic Sans MS"/>
              <a:ea typeface="Comic Sans MS"/>
              <a:cs typeface="Comic Sans MS"/>
              <a:sym typeface="Comic Sans MS"/>
            </a:endParaRPr>
          </a:p>
          <a:p>
            <a:pPr indent="-333375" lvl="0" marL="457200" rtl="0" algn="l">
              <a:spcBef>
                <a:spcPts val="0"/>
              </a:spcBef>
              <a:spcAft>
                <a:spcPts val="0"/>
              </a:spcAft>
              <a:buClr>
                <a:srgbClr val="9900FF"/>
              </a:buClr>
              <a:buSzPts val="1650"/>
              <a:buFont typeface="Comic Sans MS"/>
              <a:buChar char="-"/>
            </a:pPr>
            <a:r>
              <a:rPr lang="en-CA" sz="1650">
                <a:solidFill>
                  <a:srgbClr val="9900FF"/>
                </a:solidFill>
                <a:latin typeface="Comic Sans MS"/>
                <a:ea typeface="Comic Sans MS"/>
                <a:cs typeface="Comic Sans MS"/>
                <a:sym typeface="Comic Sans MS"/>
              </a:rPr>
              <a:t>Support multiple concurrent language servers via JSON-RPC</a:t>
            </a:r>
            <a:endParaRPr sz="1650">
              <a:solidFill>
                <a:srgbClr val="9900FF"/>
              </a:solidFill>
              <a:latin typeface="Comic Sans MS"/>
              <a:ea typeface="Comic Sans MS"/>
              <a:cs typeface="Comic Sans MS"/>
              <a:sym typeface="Comic Sans MS"/>
            </a:endParaRPr>
          </a:p>
          <a:p>
            <a:pPr indent="0" lvl="0" marL="0" rtl="0" algn="l">
              <a:spcBef>
                <a:spcPts val="1200"/>
              </a:spcBef>
              <a:spcAft>
                <a:spcPts val="1200"/>
              </a:spcAft>
              <a:buNone/>
            </a:pPr>
            <a:r>
              <a:t/>
            </a:r>
            <a:endParaRPr>
              <a:solidFill>
                <a:srgbClr val="9900FF"/>
              </a:solidFill>
              <a:latin typeface="Comic Sans MS"/>
              <a:ea typeface="Comic Sans MS"/>
              <a:cs typeface="Comic Sans MS"/>
              <a:sym typeface="Comic Sans MS"/>
            </a:endParaRPr>
          </a:p>
        </p:txBody>
      </p:sp>
      <p:sp>
        <p:nvSpPr>
          <p:cNvPr id="195" name="Google Shape;195;p30"/>
          <p:cNvSpPr/>
          <p:nvPr/>
        </p:nvSpPr>
        <p:spPr>
          <a:xfrm>
            <a:off x="915425" y="406825"/>
            <a:ext cx="211800" cy="111300"/>
          </a:xfrm>
          <a:prstGeom prst="rightArrow">
            <a:avLst>
              <a:gd fmla="val 50000" name="adj1"/>
              <a:gd fmla="val 50000" name="adj2"/>
            </a:avLst>
          </a:prstGeom>
          <a:solidFill>
            <a:srgbClr val="20211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6" name="Google Shape;196;p30"/>
          <p:cNvSpPr txBox="1"/>
          <p:nvPr/>
        </p:nvSpPr>
        <p:spPr>
          <a:xfrm>
            <a:off x="5474950" y="-39144"/>
            <a:ext cx="2703600" cy="370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CA" sz="1100">
                <a:solidFill>
                  <a:srgbClr val="CCCCCC"/>
                </a:solidFill>
                <a:latin typeface="Comic Sans MS"/>
                <a:ea typeface="Comic Sans MS"/>
                <a:cs typeface="Comic Sans MS"/>
                <a:sym typeface="Comic Sans MS"/>
              </a:rPr>
              <a:t>welcome to </a:t>
            </a:r>
            <a:r>
              <a:rPr i="1" lang="en-CA" sz="1100">
                <a:solidFill>
                  <a:schemeClr val="dk1"/>
                </a:solidFill>
                <a:latin typeface="Comic Sans MS"/>
                <a:ea typeface="Comic Sans MS"/>
                <a:cs typeface="Comic Sans MS"/>
                <a:sym typeface="Comic Sans MS"/>
              </a:rPr>
              <a:t>nineteen </a:t>
            </a:r>
            <a:r>
              <a:rPr i="1" lang="en-CA" sz="1100">
                <a:solidFill>
                  <a:srgbClr val="CCCCCC"/>
                </a:solidFill>
                <a:latin typeface="Comic Sans MS"/>
                <a:ea typeface="Comic Sans MS"/>
                <a:cs typeface="Comic Sans MS"/>
                <a:sym typeface="Comic Sans MS"/>
              </a:rPr>
              <a:t>homepage</a:t>
            </a:r>
            <a:endParaRPr i="1" sz="1100">
              <a:solidFill>
                <a:srgbClr val="CCCCCC"/>
              </a:solidFill>
              <a:latin typeface="Comic Sans MS"/>
              <a:ea typeface="Comic Sans MS"/>
              <a:cs typeface="Comic Sans MS"/>
              <a:sym typeface="Comic Sans M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31" title="istockphoto-1155863454-612x612.png"/>
          <p:cNvPicPr preferRelativeResize="0"/>
          <p:nvPr/>
        </p:nvPicPr>
        <p:blipFill rotWithShape="1">
          <a:blip r:embed="rId3">
            <a:alphaModFix/>
          </a:blip>
          <a:srcRect b="4145" l="6529" r="6529" t="4738"/>
          <a:stretch/>
        </p:blipFill>
        <p:spPr>
          <a:xfrm>
            <a:off x="0" y="0"/>
            <a:ext cx="9144001" cy="5143500"/>
          </a:xfrm>
          <a:prstGeom prst="rect">
            <a:avLst/>
          </a:prstGeom>
          <a:noFill/>
          <a:ln>
            <a:noFill/>
          </a:ln>
        </p:spPr>
      </p:pic>
      <p:sp>
        <p:nvSpPr>
          <p:cNvPr id="202" name="Google Shape;202;p31"/>
          <p:cNvSpPr txBox="1"/>
          <p:nvPr>
            <p:ph type="title"/>
          </p:nvPr>
        </p:nvSpPr>
        <p:spPr>
          <a:xfrm>
            <a:off x="2507050" y="288350"/>
            <a:ext cx="6873600" cy="32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CA" sz="1188">
                <a:solidFill>
                  <a:srgbClr val="000000"/>
                </a:solidFill>
                <a:latin typeface="Comic Sans MS"/>
                <a:ea typeface="Comic Sans MS"/>
                <a:cs typeface="Comic Sans MS"/>
                <a:sym typeface="Comic Sans MS"/>
              </a:rPr>
              <a:t>Division of Responsibilities</a:t>
            </a:r>
            <a:endParaRPr sz="1188">
              <a:solidFill>
                <a:srgbClr val="000000"/>
              </a:solidFill>
              <a:latin typeface="Comic Sans MS"/>
              <a:ea typeface="Comic Sans MS"/>
              <a:cs typeface="Comic Sans MS"/>
              <a:sym typeface="Comic Sans MS"/>
            </a:endParaRPr>
          </a:p>
        </p:txBody>
      </p:sp>
      <p:sp>
        <p:nvSpPr>
          <p:cNvPr id="203" name="Google Shape;203;p31"/>
          <p:cNvSpPr txBox="1"/>
          <p:nvPr>
            <p:ph idx="1" type="body"/>
          </p:nvPr>
        </p:nvSpPr>
        <p:spPr>
          <a:xfrm>
            <a:off x="311700" y="794425"/>
            <a:ext cx="8520600" cy="3774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CA">
                <a:solidFill>
                  <a:srgbClr val="93C47D"/>
                </a:solidFill>
                <a:latin typeface="Comic Sans MS"/>
                <a:ea typeface="Comic Sans MS"/>
                <a:cs typeface="Comic Sans MS"/>
                <a:sym typeface="Comic Sans MS"/>
              </a:rPr>
              <a:t>Privacy &amp; Security (Cross-cutting)</a:t>
            </a:r>
            <a:endParaRPr>
              <a:solidFill>
                <a:srgbClr val="93C47D"/>
              </a:solidFill>
              <a:latin typeface="Comic Sans MS"/>
              <a:ea typeface="Comic Sans MS"/>
              <a:cs typeface="Comic Sans MS"/>
              <a:sym typeface="Comic Sans MS"/>
            </a:endParaRPr>
          </a:p>
          <a:p>
            <a:pPr indent="-333375" lvl="0" marL="457200" rtl="0" algn="l">
              <a:spcBef>
                <a:spcPts val="1200"/>
              </a:spcBef>
              <a:spcAft>
                <a:spcPts val="0"/>
              </a:spcAft>
              <a:buClr>
                <a:srgbClr val="93C47D"/>
              </a:buClr>
              <a:buSzPts val="1650"/>
              <a:buFont typeface="Comic Sans MS"/>
              <a:buChar char="-"/>
            </a:pPr>
            <a:r>
              <a:rPr lang="en-CA" sz="1650">
                <a:solidFill>
                  <a:srgbClr val="93C47D"/>
                </a:solidFill>
                <a:latin typeface="Comic Sans MS"/>
                <a:ea typeface="Comic Sans MS"/>
                <a:cs typeface="Comic Sans MS"/>
                <a:sym typeface="Comic Sans MS"/>
              </a:rPr>
              <a:t>Enforce explicit user approval for agent tools (FS, terminal, SSH, MCP)</a:t>
            </a:r>
            <a:endParaRPr sz="1650">
              <a:solidFill>
                <a:srgbClr val="93C47D"/>
              </a:solidFill>
              <a:latin typeface="Comic Sans MS"/>
              <a:ea typeface="Comic Sans MS"/>
              <a:cs typeface="Comic Sans MS"/>
              <a:sym typeface="Comic Sans MS"/>
            </a:endParaRPr>
          </a:p>
          <a:p>
            <a:pPr indent="-333375" lvl="0" marL="457200" rtl="0" algn="l">
              <a:spcBef>
                <a:spcPts val="0"/>
              </a:spcBef>
              <a:spcAft>
                <a:spcPts val="0"/>
              </a:spcAft>
              <a:buClr>
                <a:srgbClr val="93C47D"/>
              </a:buClr>
              <a:buSzPts val="1650"/>
              <a:buFont typeface="Comic Sans MS"/>
              <a:buChar char="-"/>
            </a:pPr>
            <a:r>
              <a:rPr lang="en-CA" sz="1650">
                <a:solidFill>
                  <a:srgbClr val="93C47D"/>
                </a:solidFill>
                <a:latin typeface="Comic Sans MS"/>
                <a:ea typeface="Comic Sans MS"/>
                <a:cs typeface="Comic Sans MS"/>
                <a:sym typeface="Comic Sans MS"/>
              </a:rPr>
              <a:t>Harden IPC surfaces and guard local-only execution modes</a:t>
            </a:r>
            <a:endParaRPr sz="1650">
              <a:solidFill>
                <a:srgbClr val="93C47D"/>
              </a:solidFill>
              <a:latin typeface="Comic Sans MS"/>
              <a:ea typeface="Comic Sans MS"/>
              <a:cs typeface="Comic Sans MS"/>
              <a:sym typeface="Comic Sans MS"/>
            </a:endParaRPr>
          </a:p>
          <a:p>
            <a:pPr indent="0" lvl="0" marL="0" rtl="0" algn="l">
              <a:spcBef>
                <a:spcPts val="1200"/>
              </a:spcBef>
              <a:spcAft>
                <a:spcPts val="0"/>
              </a:spcAft>
              <a:buNone/>
            </a:pPr>
            <a:r>
              <a:rPr lang="en-CA">
                <a:solidFill>
                  <a:srgbClr val="93C47D"/>
                </a:solidFill>
                <a:latin typeface="Comic Sans MS"/>
                <a:ea typeface="Comic Sans MS"/>
                <a:cs typeface="Comic Sans MS"/>
                <a:sym typeface="Comic Sans MS"/>
              </a:rPr>
              <a:t>Release Engineering &amp; Developer Experience</a:t>
            </a:r>
            <a:endParaRPr>
              <a:solidFill>
                <a:srgbClr val="93C47D"/>
              </a:solidFill>
              <a:latin typeface="Comic Sans MS"/>
              <a:ea typeface="Comic Sans MS"/>
              <a:cs typeface="Comic Sans MS"/>
              <a:sym typeface="Comic Sans MS"/>
            </a:endParaRPr>
          </a:p>
          <a:p>
            <a:pPr indent="-333375" lvl="0" marL="457200" rtl="0" algn="l">
              <a:spcBef>
                <a:spcPts val="1200"/>
              </a:spcBef>
              <a:spcAft>
                <a:spcPts val="0"/>
              </a:spcAft>
              <a:buClr>
                <a:srgbClr val="93C47D"/>
              </a:buClr>
              <a:buSzPts val="1650"/>
              <a:buFont typeface="Comic Sans MS"/>
              <a:buChar char="-"/>
            </a:pPr>
            <a:r>
              <a:rPr lang="en-CA" sz="1650">
                <a:solidFill>
                  <a:srgbClr val="93C47D"/>
                </a:solidFill>
                <a:latin typeface="Comic Sans MS"/>
                <a:ea typeface="Comic Sans MS"/>
                <a:cs typeface="Comic Sans MS"/>
                <a:sym typeface="Comic Sans MS"/>
              </a:rPr>
              <a:t>Handle builds, installers, auto-updates, onboarding, and provider setup</a:t>
            </a:r>
            <a:endParaRPr sz="1650">
              <a:solidFill>
                <a:srgbClr val="93C47D"/>
              </a:solidFill>
              <a:latin typeface="Comic Sans MS"/>
              <a:ea typeface="Comic Sans MS"/>
              <a:cs typeface="Comic Sans MS"/>
              <a:sym typeface="Comic Sans MS"/>
            </a:endParaRPr>
          </a:p>
          <a:p>
            <a:pPr indent="-333375" lvl="0" marL="457200" rtl="0" algn="l">
              <a:spcBef>
                <a:spcPts val="0"/>
              </a:spcBef>
              <a:spcAft>
                <a:spcPts val="0"/>
              </a:spcAft>
              <a:buClr>
                <a:srgbClr val="93C47D"/>
              </a:buClr>
              <a:buSzPts val="1650"/>
              <a:buFont typeface="Comic Sans MS"/>
              <a:buChar char="-"/>
            </a:pPr>
            <a:r>
              <a:rPr lang="en-CA" sz="1650">
                <a:solidFill>
                  <a:srgbClr val="93C47D"/>
                </a:solidFill>
                <a:latin typeface="Comic Sans MS"/>
                <a:ea typeface="Comic Sans MS"/>
                <a:cs typeface="Comic Sans MS"/>
                <a:sym typeface="Comic Sans MS"/>
              </a:rPr>
              <a:t>Test local runtimes (Ollama) &amp; cloud models for compatibility</a:t>
            </a:r>
            <a:endParaRPr sz="1650">
              <a:solidFill>
                <a:srgbClr val="93C47D"/>
              </a:solidFill>
              <a:latin typeface="Comic Sans MS"/>
              <a:ea typeface="Comic Sans MS"/>
              <a:cs typeface="Comic Sans MS"/>
              <a:sym typeface="Comic Sans MS"/>
            </a:endParaRPr>
          </a:p>
          <a:p>
            <a:pPr indent="0" lvl="0" marL="0" rtl="0" algn="l">
              <a:spcBef>
                <a:spcPts val="1200"/>
              </a:spcBef>
              <a:spcAft>
                <a:spcPts val="0"/>
              </a:spcAft>
              <a:buNone/>
            </a:pPr>
            <a:r>
              <a:rPr lang="en-CA">
                <a:solidFill>
                  <a:srgbClr val="93C47D"/>
                </a:solidFill>
                <a:latin typeface="Comic Sans MS"/>
                <a:ea typeface="Comic Sans MS"/>
                <a:cs typeface="Comic Sans MS"/>
                <a:sym typeface="Comic Sans MS"/>
              </a:rPr>
              <a:t>QA &amp; Performance</a:t>
            </a:r>
            <a:endParaRPr>
              <a:solidFill>
                <a:srgbClr val="93C47D"/>
              </a:solidFill>
              <a:latin typeface="Comic Sans MS"/>
              <a:ea typeface="Comic Sans MS"/>
              <a:cs typeface="Comic Sans MS"/>
              <a:sym typeface="Comic Sans MS"/>
            </a:endParaRPr>
          </a:p>
          <a:p>
            <a:pPr indent="-333375" lvl="0" marL="457200" rtl="0" algn="l">
              <a:spcBef>
                <a:spcPts val="1200"/>
              </a:spcBef>
              <a:spcAft>
                <a:spcPts val="0"/>
              </a:spcAft>
              <a:buClr>
                <a:srgbClr val="93C47D"/>
              </a:buClr>
              <a:buSzPts val="1650"/>
              <a:buFont typeface="Comic Sans MS"/>
              <a:buChar char="-"/>
            </a:pPr>
            <a:r>
              <a:rPr lang="en-CA" sz="1650">
                <a:solidFill>
                  <a:srgbClr val="93C47D"/>
                </a:solidFill>
                <a:latin typeface="Comic Sans MS"/>
                <a:ea typeface="Comic Sans MS"/>
                <a:cs typeface="Comic Sans MS"/>
                <a:sym typeface="Comic Sans MS"/>
              </a:rPr>
              <a:t>Load and scenario testing across OSes/providers</a:t>
            </a:r>
            <a:endParaRPr sz="1650">
              <a:solidFill>
                <a:srgbClr val="93C47D"/>
              </a:solidFill>
              <a:latin typeface="Comic Sans MS"/>
              <a:ea typeface="Comic Sans MS"/>
              <a:cs typeface="Comic Sans MS"/>
              <a:sym typeface="Comic Sans MS"/>
            </a:endParaRPr>
          </a:p>
          <a:p>
            <a:pPr indent="-333375" lvl="0" marL="457200" rtl="0" algn="l">
              <a:spcBef>
                <a:spcPts val="0"/>
              </a:spcBef>
              <a:spcAft>
                <a:spcPts val="0"/>
              </a:spcAft>
              <a:buClr>
                <a:srgbClr val="93C47D"/>
              </a:buClr>
              <a:buSzPts val="1650"/>
              <a:buFont typeface="Comic Sans MS"/>
              <a:buChar char="-"/>
            </a:pPr>
            <a:r>
              <a:rPr lang="en-CA" sz="1650">
                <a:solidFill>
                  <a:srgbClr val="93C47D"/>
                </a:solidFill>
                <a:latin typeface="Comic Sans MS"/>
                <a:ea typeface="Comic Sans MS"/>
                <a:cs typeface="Comic Sans MS"/>
                <a:sym typeface="Comic Sans MS"/>
              </a:rPr>
              <a:t>Monitor Fast-Apply throughput &amp; renderer responsiveness</a:t>
            </a:r>
            <a:endParaRPr sz="1650">
              <a:solidFill>
                <a:srgbClr val="93C47D"/>
              </a:solidFill>
              <a:latin typeface="Comic Sans MS"/>
              <a:ea typeface="Comic Sans MS"/>
              <a:cs typeface="Comic Sans MS"/>
              <a:sym typeface="Comic Sans MS"/>
            </a:endParaRPr>
          </a:p>
          <a:p>
            <a:pPr indent="0" lvl="0" marL="0" rtl="0" algn="l">
              <a:spcBef>
                <a:spcPts val="1200"/>
              </a:spcBef>
              <a:spcAft>
                <a:spcPts val="1200"/>
              </a:spcAft>
              <a:buNone/>
            </a:pPr>
            <a:r>
              <a:t/>
            </a:r>
            <a:endParaRPr>
              <a:solidFill>
                <a:srgbClr val="93C47D"/>
              </a:solidFill>
              <a:latin typeface="Comic Sans MS"/>
              <a:ea typeface="Comic Sans MS"/>
              <a:cs typeface="Comic Sans MS"/>
              <a:sym typeface="Comic Sans MS"/>
            </a:endParaRPr>
          </a:p>
        </p:txBody>
      </p:sp>
      <p:sp>
        <p:nvSpPr>
          <p:cNvPr id="204" name="Google Shape;204;p31"/>
          <p:cNvSpPr/>
          <p:nvPr/>
        </p:nvSpPr>
        <p:spPr>
          <a:xfrm>
            <a:off x="915425" y="406825"/>
            <a:ext cx="211800" cy="111300"/>
          </a:xfrm>
          <a:prstGeom prst="rightArrow">
            <a:avLst>
              <a:gd fmla="val 50000" name="adj1"/>
              <a:gd fmla="val 50000" name="adj2"/>
            </a:avLst>
          </a:prstGeom>
          <a:solidFill>
            <a:srgbClr val="20211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5" name="Google Shape;205;p31"/>
          <p:cNvSpPr txBox="1"/>
          <p:nvPr/>
        </p:nvSpPr>
        <p:spPr>
          <a:xfrm>
            <a:off x="5474950" y="-39144"/>
            <a:ext cx="2703600" cy="370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CA" sz="1100">
                <a:solidFill>
                  <a:srgbClr val="CCCCCC"/>
                </a:solidFill>
                <a:latin typeface="Comic Sans MS"/>
                <a:ea typeface="Comic Sans MS"/>
                <a:cs typeface="Comic Sans MS"/>
                <a:sym typeface="Comic Sans MS"/>
              </a:rPr>
              <a:t>welcome to </a:t>
            </a:r>
            <a:r>
              <a:rPr i="1" lang="en-CA" sz="1100">
                <a:solidFill>
                  <a:schemeClr val="dk1"/>
                </a:solidFill>
                <a:latin typeface="Comic Sans MS"/>
                <a:ea typeface="Comic Sans MS"/>
                <a:cs typeface="Comic Sans MS"/>
                <a:sym typeface="Comic Sans MS"/>
              </a:rPr>
              <a:t>twenty </a:t>
            </a:r>
            <a:r>
              <a:rPr i="1" lang="en-CA" sz="1100">
                <a:solidFill>
                  <a:srgbClr val="CCCCCC"/>
                </a:solidFill>
                <a:latin typeface="Comic Sans MS"/>
                <a:ea typeface="Comic Sans MS"/>
                <a:cs typeface="Comic Sans MS"/>
                <a:sym typeface="Comic Sans MS"/>
              </a:rPr>
              <a:t>homepage</a:t>
            </a:r>
            <a:endParaRPr i="1" sz="1100">
              <a:solidFill>
                <a:srgbClr val="CCCCCC"/>
              </a:solidFill>
              <a:latin typeface="Comic Sans MS"/>
              <a:ea typeface="Comic Sans MS"/>
              <a:cs typeface="Comic Sans MS"/>
              <a:sym typeface="Comic Sans M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id="64" name="Google Shape;64;p14" title="moroccan-flower.png"/>
          <p:cNvPicPr preferRelativeResize="0"/>
          <p:nvPr/>
        </p:nvPicPr>
        <p:blipFill>
          <a:blip r:embed="rId3">
            <a:alphaModFix/>
          </a:blip>
          <a:stretch>
            <a:fillRect/>
          </a:stretch>
        </p:blipFill>
        <p:spPr>
          <a:xfrm>
            <a:off x="58825" y="0"/>
            <a:ext cx="9085175" cy="5143500"/>
          </a:xfrm>
          <a:prstGeom prst="rect">
            <a:avLst/>
          </a:prstGeom>
          <a:noFill/>
          <a:ln>
            <a:noFill/>
          </a:ln>
        </p:spPr>
      </p:pic>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latin typeface="Comic Sans MS"/>
                <a:ea typeface="Comic Sans MS"/>
                <a:cs typeface="Comic Sans MS"/>
                <a:sym typeface="Comic Sans MS"/>
              </a:rPr>
              <a:t>Team welcome To my homepage </a:t>
            </a:r>
            <a:endParaRPr>
              <a:latin typeface="Comic Sans MS"/>
              <a:ea typeface="Comic Sans MS"/>
              <a:cs typeface="Comic Sans MS"/>
              <a:sym typeface="Comic Sans MS"/>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Comic Sans MS"/>
              <a:buChar char="-"/>
            </a:pPr>
            <a:r>
              <a:rPr lang="en-CA">
                <a:latin typeface="Comic Sans MS"/>
                <a:ea typeface="Comic Sans MS"/>
                <a:cs typeface="Comic Sans MS"/>
                <a:sym typeface="Comic Sans MS"/>
              </a:rPr>
              <a:t>Leader:</a:t>
            </a:r>
            <a:endParaRPr>
              <a:latin typeface="Comic Sans MS"/>
              <a:ea typeface="Comic Sans MS"/>
              <a:cs typeface="Comic Sans MS"/>
              <a:sym typeface="Comic Sans MS"/>
            </a:endParaRPr>
          </a:p>
          <a:p>
            <a:pPr indent="-317500" lvl="1" marL="914400" rtl="0" algn="l">
              <a:spcBef>
                <a:spcPts val="0"/>
              </a:spcBef>
              <a:spcAft>
                <a:spcPts val="0"/>
              </a:spcAft>
              <a:buSzPts val="1400"/>
              <a:buFont typeface="Comic Sans MS"/>
              <a:buChar char="-"/>
            </a:pPr>
            <a:r>
              <a:rPr lang="en-CA">
                <a:latin typeface="Comic Sans MS"/>
                <a:ea typeface="Comic Sans MS"/>
                <a:cs typeface="Comic Sans MS"/>
                <a:sym typeface="Comic Sans MS"/>
              </a:rPr>
              <a:t>Ori Dembo 20387149 - System Functionality, Intro, Formatting, Slideshow</a:t>
            </a:r>
            <a:endParaRPr>
              <a:latin typeface="Comic Sans MS"/>
              <a:ea typeface="Comic Sans MS"/>
              <a:cs typeface="Comic Sans MS"/>
              <a:sym typeface="Comic Sans MS"/>
            </a:endParaRPr>
          </a:p>
          <a:p>
            <a:pPr indent="-342900" lvl="0" marL="457200" rtl="0" algn="l">
              <a:spcBef>
                <a:spcPts val="0"/>
              </a:spcBef>
              <a:spcAft>
                <a:spcPts val="0"/>
              </a:spcAft>
              <a:buSzPts val="1800"/>
              <a:buFont typeface="Comic Sans MS"/>
              <a:buChar char="-"/>
            </a:pPr>
            <a:r>
              <a:rPr lang="en-CA">
                <a:latin typeface="Comic Sans MS"/>
                <a:ea typeface="Comic Sans MS"/>
                <a:cs typeface="Comic Sans MS"/>
                <a:sym typeface="Comic Sans MS"/>
              </a:rPr>
              <a:t>Presenters:</a:t>
            </a:r>
            <a:endParaRPr>
              <a:latin typeface="Comic Sans MS"/>
              <a:ea typeface="Comic Sans MS"/>
              <a:cs typeface="Comic Sans MS"/>
              <a:sym typeface="Comic Sans MS"/>
            </a:endParaRPr>
          </a:p>
          <a:p>
            <a:pPr indent="-317500" lvl="1" marL="914400" rtl="0" algn="l">
              <a:spcBef>
                <a:spcPts val="0"/>
              </a:spcBef>
              <a:spcAft>
                <a:spcPts val="0"/>
              </a:spcAft>
              <a:buSzPts val="1400"/>
              <a:buFont typeface="Comic Sans MS"/>
              <a:buChar char="-"/>
            </a:pPr>
            <a:r>
              <a:rPr lang="en-CA">
                <a:latin typeface="Comic Sans MS"/>
                <a:ea typeface="Comic Sans MS"/>
                <a:cs typeface="Comic Sans MS"/>
                <a:sym typeface="Comic Sans MS"/>
              </a:rPr>
              <a:t>Alec Nakhnikian 20407121 - Slideshow, System Evolution, Citations, AI Collaboration</a:t>
            </a:r>
            <a:endParaRPr>
              <a:latin typeface="Comic Sans MS"/>
              <a:ea typeface="Comic Sans MS"/>
              <a:cs typeface="Comic Sans MS"/>
              <a:sym typeface="Comic Sans MS"/>
            </a:endParaRPr>
          </a:p>
          <a:p>
            <a:pPr indent="-317500" lvl="1" marL="914400" rtl="0" algn="l">
              <a:spcBef>
                <a:spcPts val="0"/>
              </a:spcBef>
              <a:spcAft>
                <a:spcPts val="0"/>
              </a:spcAft>
              <a:buSzPts val="1400"/>
              <a:buFont typeface="Comic Sans MS"/>
              <a:buChar char="-"/>
            </a:pPr>
            <a:r>
              <a:rPr lang="en-CA">
                <a:latin typeface="Comic Sans MS"/>
                <a:ea typeface="Comic Sans MS"/>
                <a:cs typeface="Comic Sans MS"/>
                <a:sym typeface="Comic Sans MS"/>
              </a:rPr>
              <a:t>Tomer Lapid 20422876 - Slideshow, Concurrency, Lessons Learned, Conclusion</a:t>
            </a:r>
            <a:endParaRPr>
              <a:latin typeface="Comic Sans MS"/>
              <a:ea typeface="Comic Sans MS"/>
              <a:cs typeface="Comic Sans MS"/>
              <a:sym typeface="Comic Sans MS"/>
            </a:endParaRPr>
          </a:p>
          <a:p>
            <a:pPr indent="-342900" lvl="0" marL="457200" rtl="0" algn="l">
              <a:spcBef>
                <a:spcPts val="0"/>
              </a:spcBef>
              <a:spcAft>
                <a:spcPts val="0"/>
              </a:spcAft>
              <a:buSzPts val="1800"/>
              <a:buFont typeface="Comic Sans MS"/>
              <a:buChar char="-"/>
            </a:pPr>
            <a:r>
              <a:rPr lang="en-CA">
                <a:latin typeface="Comic Sans MS"/>
                <a:ea typeface="Comic Sans MS"/>
                <a:cs typeface="Comic Sans MS"/>
                <a:sym typeface="Comic Sans MS"/>
              </a:rPr>
              <a:t>Other Members:</a:t>
            </a:r>
            <a:endParaRPr>
              <a:latin typeface="Comic Sans MS"/>
              <a:ea typeface="Comic Sans MS"/>
              <a:cs typeface="Comic Sans MS"/>
              <a:sym typeface="Comic Sans MS"/>
            </a:endParaRPr>
          </a:p>
          <a:p>
            <a:pPr indent="-317500" lvl="1" marL="914400" rtl="0" algn="l">
              <a:spcBef>
                <a:spcPts val="0"/>
              </a:spcBef>
              <a:spcAft>
                <a:spcPts val="0"/>
              </a:spcAft>
              <a:buSzPts val="1400"/>
              <a:buFont typeface="Comic Sans MS"/>
              <a:buChar char="-"/>
            </a:pPr>
            <a:r>
              <a:rPr lang="en-CA">
                <a:latin typeface="Comic Sans MS"/>
                <a:ea typeface="Comic Sans MS"/>
                <a:cs typeface="Comic Sans MS"/>
                <a:sym typeface="Comic Sans MS"/>
              </a:rPr>
              <a:t>Linus Li 20349558 - Control &amp; Dataflow, Formatting</a:t>
            </a:r>
            <a:endParaRPr>
              <a:latin typeface="Comic Sans MS"/>
              <a:ea typeface="Comic Sans MS"/>
              <a:cs typeface="Comic Sans MS"/>
              <a:sym typeface="Comic Sans MS"/>
            </a:endParaRPr>
          </a:p>
          <a:p>
            <a:pPr indent="-317500" lvl="1" marL="914400" rtl="0" algn="l">
              <a:spcBef>
                <a:spcPts val="0"/>
              </a:spcBef>
              <a:spcAft>
                <a:spcPts val="0"/>
              </a:spcAft>
              <a:buSzPts val="1400"/>
              <a:buFont typeface="Comic Sans MS"/>
              <a:buChar char="-"/>
            </a:pPr>
            <a:r>
              <a:rPr lang="en-CA">
                <a:latin typeface="Comic Sans MS"/>
                <a:ea typeface="Comic Sans MS"/>
                <a:cs typeface="Comic Sans MS"/>
                <a:sym typeface="Comic Sans MS"/>
              </a:rPr>
              <a:t>Logan Bramwell 20386931 - UML Diagrams, AI Collaboration, Formatting </a:t>
            </a:r>
            <a:endParaRPr>
              <a:latin typeface="Comic Sans MS"/>
              <a:ea typeface="Comic Sans MS"/>
              <a:cs typeface="Comic Sans MS"/>
              <a:sym typeface="Comic Sans MS"/>
            </a:endParaRPr>
          </a:p>
          <a:p>
            <a:pPr indent="-317500" lvl="1" marL="914400" rtl="0" algn="l">
              <a:spcBef>
                <a:spcPts val="0"/>
              </a:spcBef>
              <a:spcAft>
                <a:spcPts val="0"/>
              </a:spcAft>
              <a:buSzPts val="1400"/>
              <a:buFont typeface="Comic Sans MS"/>
              <a:buChar char="-"/>
            </a:pPr>
            <a:r>
              <a:rPr lang="en-CA">
                <a:latin typeface="Comic Sans MS"/>
                <a:ea typeface="Comic Sans MS"/>
                <a:cs typeface="Comic Sans MS"/>
                <a:sym typeface="Comic Sans MS"/>
              </a:rPr>
              <a:t>Mathieu Chretien - Conceptual Architecture, Division of Responsibility, Formatting</a:t>
            </a:r>
            <a:endParaRPr>
              <a:latin typeface="Comic Sans MS"/>
              <a:ea typeface="Comic Sans MS"/>
              <a:cs typeface="Comic Sans MS"/>
              <a:sym typeface="Comic Sans MS"/>
            </a:endParaRPr>
          </a:p>
        </p:txBody>
      </p:sp>
      <p:sp>
        <p:nvSpPr>
          <p:cNvPr id="67" name="Google Shape;67;p14"/>
          <p:cNvSpPr txBox="1"/>
          <p:nvPr/>
        </p:nvSpPr>
        <p:spPr>
          <a:xfrm>
            <a:off x="7035400" y="0"/>
            <a:ext cx="2108700" cy="370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CA" sz="1100">
                <a:solidFill>
                  <a:srgbClr val="CCCCCC"/>
                </a:solidFill>
                <a:latin typeface="Comic Sans MS"/>
                <a:ea typeface="Comic Sans MS"/>
                <a:cs typeface="Comic Sans MS"/>
                <a:sym typeface="Comic Sans MS"/>
              </a:rPr>
              <a:t>welcome to </a:t>
            </a:r>
            <a:r>
              <a:rPr i="1" lang="en-CA" sz="1100">
                <a:solidFill>
                  <a:schemeClr val="dk1"/>
                </a:solidFill>
                <a:latin typeface="Comic Sans MS"/>
                <a:ea typeface="Comic Sans MS"/>
                <a:cs typeface="Comic Sans MS"/>
                <a:sym typeface="Comic Sans MS"/>
              </a:rPr>
              <a:t>two </a:t>
            </a:r>
            <a:r>
              <a:rPr i="1" lang="en-CA" sz="1100">
                <a:solidFill>
                  <a:srgbClr val="CCCCCC"/>
                </a:solidFill>
                <a:latin typeface="Comic Sans MS"/>
                <a:ea typeface="Comic Sans MS"/>
                <a:cs typeface="Comic Sans MS"/>
                <a:sym typeface="Comic Sans MS"/>
              </a:rPr>
              <a:t>homepage</a:t>
            </a:r>
            <a:endParaRPr i="1" sz="1100">
              <a:solidFill>
                <a:srgbClr val="CCCCCC"/>
              </a:solidFill>
              <a:latin typeface="Comic Sans MS"/>
              <a:ea typeface="Comic Sans MS"/>
              <a:cs typeface="Comic Sans MS"/>
              <a:sym typeface="Comic Sans M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32" title="istockphoto-1155863454-612x612.png"/>
          <p:cNvPicPr preferRelativeResize="0"/>
          <p:nvPr/>
        </p:nvPicPr>
        <p:blipFill rotWithShape="1">
          <a:blip r:embed="rId3">
            <a:alphaModFix/>
          </a:blip>
          <a:srcRect b="4145" l="6529" r="6529" t="4738"/>
          <a:stretch/>
        </p:blipFill>
        <p:spPr>
          <a:xfrm>
            <a:off x="0" y="0"/>
            <a:ext cx="9144001" cy="5143500"/>
          </a:xfrm>
          <a:prstGeom prst="rect">
            <a:avLst/>
          </a:prstGeom>
          <a:noFill/>
          <a:ln>
            <a:noFill/>
          </a:ln>
        </p:spPr>
      </p:pic>
      <p:sp>
        <p:nvSpPr>
          <p:cNvPr id="211" name="Google Shape;211;p32"/>
          <p:cNvSpPr txBox="1"/>
          <p:nvPr>
            <p:ph type="title"/>
          </p:nvPr>
        </p:nvSpPr>
        <p:spPr>
          <a:xfrm>
            <a:off x="2507050" y="288350"/>
            <a:ext cx="6873600" cy="32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CA" sz="1188">
                <a:solidFill>
                  <a:srgbClr val="000000"/>
                </a:solidFill>
                <a:latin typeface="Comic Sans MS"/>
                <a:ea typeface="Comic Sans MS"/>
                <a:cs typeface="Comic Sans MS"/>
                <a:sym typeface="Comic Sans MS"/>
              </a:rPr>
              <a:t>Division of Responsibilities</a:t>
            </a:r>
            <a:endParaRPr sz="1188">
              <a:solidFill>
                <a:srgbClr val="000000"/>
              </a:solidFill>
              <a:latin typeface="Comic Sans MS"/>
              <a:ea typeface="Comic Sans MS"/>
              <a:cs typeface="Comic Sans MS"/>
              <a:sym typeface="Comic Sans MS"/>
            </a:endParaRPr>
          </a:p>
        </p:txBody>
      </p:sp>
      <p:sp>
        <p:nvSpPr>
          <p:cNvPr id="212" name="Google Shape;212;p32"/>
          <p:cNvSpPr txBox="1"/>
          <p:nvPr>
            <p:ph idx="1" type="body"/>
          </p:nvPr>
        </p:nvSpPr>
        <p:spPr>
          <a:xfrm>
            <a:off x="311700" y="794425"/>
            <a:ext cx="8520600" cy="3774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CA">
                <a:solidFill>
                  <a:srgbClr val="999999"/>
                </a:solidFill>
                <a:latin typeface="Comic Sans MS"/>
                <a:ea typeface="Comic Sans MS"/>
                <a:cs typeface="Comic Sans MS"/>
                <a:sym typeface="Comic Sans MS"/>
              </a:rPr>
              <a:t>Collaboration Rules</a:t>
            </a:r>
            <a:endParaRPr>
              <a:solidFill>
                <a:srgbClr val="999999"/>
              </a:solidFill>
              <a:latin typeface="Comic Sans MS"/>
              <a:ea typeface="Comic Sans MS"/>
              <a:cs typeface="Comic Sans MS"/>
              <a:sym typeface="Comic Sans MS"/>
            </a:endParaRPr>
          </a:p>
          <a:p>
            <a:pPr indent="-333375" lvl="0" marL="457200" rtl="0" algn="l">
              <a:spcBef>
                <a:spcPts val="1200"/>
              </a:spcBef>
              <a:spcAft>
                <a:spcPts val="0"/>
              </a:spcAft>
              <a:buClr>
                <a:srgbClr val="999999"/>
              </a:buClr>
              <a:buSzPts val="1650"/>
              <a:buFont typeface="Comic Sans MS"/>
              <a:buChar char="-"/>
            </a:pPr>
            <a:r>
              <a:rPr lang="en-CA" sz="1650">
                <a:solidFill>
                  <a:srgbClr val="999999"/>
                </a:solidFill>
                <a:latin typeface="Comic Sans MS"/>
                <a:ea typeface="Comic Sans MS"/>
                <a:cs typeface="Comic Sans MS"/>
                <a:sym typeface="Comic Sans MS"/>
              </a:rPr>
              <a:t>Typed IPC is law:</a:t>
            </a:r>
            <a:endParaRPr sz="1650">
              <a:solidFill>
                <a:srgbClr val="999999"/>
              </a:solidFill>
              <a:latin typeface="Comic Sans MS"/>
              <a:ea typeface="Comic Sans MS"/>
              <a:cs typeface="Comic Sans MS"/>
              <a:sym typeface="Comic Sans MS"/>
            </a:endParaRPr>
          </a:p>
          <a:p>
            <a:pPr indent="-333375" lvl="1" marL="914400" rtl="0" algn="l">
              <a:spcBef>
                <a:spcPts val="0"/>
              </a:spcBef>
              <a:spcAft>
                <a:spcPts val="0"/>
              </a:spcAft>
              <a:buClr>
                <a:srgbClr val="999999"/>
              </a:buClr>
              <a:buSzPts val="1650"/>
              <a:buFont typeface="Comic Sans MS"/>
              <a:buChar char="-"/>
            </a:pPr>
            <a:r>
              <a:rPr lang="en-CA" sz="1650">
                <a:solidFill>
                  <a:srgbClr val="999999"/>
                </a:solidFill>
                <a:latin typeface="Comic Sans MS"/>
                <a:ea typeface="Comic Sans MS"/>
                <a:cs typeface="Comic Sans MS"/>
                <a:sym typeface="Comic Sans MS"/>
              </a:rPr>
              <a:t> Only the Platform team defines how the UI and main process talk.</a:t>
            </a:r>
            <a:endParaRPr>
              <a:solidFill>
                <a:srgbClr val="999999"/>
              </a:solidFill>
              <a:latin typeface="Comic Sans MS"/>
              <a:ea typeface="Comic Sans MS"/>
              <a:cs typeface="Comic Sans MS"/>
              <a:sym typeface="Comic Sans MS"/>
            </a:endParaRPr>
          </a:p>
          <a:p>
            <a:pPr indent="-333375" lvl="0" marL="457200" rtl="0" algn="l">
              <a:spcBef>
                <a:spcPts val="0"/>
              </a:spcBef>
              <a:spcAft>
                <a:spcPts val="0"/>
              </a:spcAft>
              <a:buClr>
                <a:srgbClr val="999999"/>
              </a:buClr>
              <a:buSzPts val="1650"/>
              <a:buFont typeface="Comic Sans MS"/>
              <a:buChar char="-"/>
            </a:pPr>
            <a:r>
              <a:rPr lang="en-CA" sz="1650">
                <a:solidFill>
                  <a:srgbClr val="999999"/>
                </a:solidFill>
                <a:latin typeface="Comic Sans MS"/>
                <a:ea typeface="Comic Sans MS"/>
                <a:cs typeface="Comic Sans MS"/>
                <a:sym typeface="Comic Sans MS"/>
              </a:rPr>
              <a:t>Provider changes are runtimes jobs:</a:t>
            </a:r>
            <a:endParaRPr sz="1650">
              <a:solidFill>
                <a:srgbClr val="999999"/>
              </a:solidFill>
              <a:latin typeface="Comic Sans MS"/>
              <a:ea typeface="Comic Sans MS"/>
              <a:cs typeface="Comic Sans MS"/>
              <a:sym typeface="Comic Sans MS"/>
            </a:endParaRPr>
          </a:p>
          <a:p>
            <a:pPr indent="-333375" lvl="1" marL="914400" rtl="0" algn="l">
              <a:spcBef>
                <a:spcPts val="0"/>
              </a:spcBef>
              <a:spcAft>
                <a:spcPts val="0"/>
              </a:spcAft>
              <a:buClr>
                <a:srgbClr val="999999"/>
              </a:buClr>
              <a:buSzPts val="1650"/>
              <a:buFont typeface="Comic Sans MS"/>
              <a:buChar char="-"/>
            </a:pPr>
            <a:r>
              <a:rPr lang="en-CA" sz="1650">
                <a:solidFill>
                  <a:srgbClr val="999999"/>
                </a:solidFill>
                <a:latin typeface="Comic Sans MS"/>
                <a:ea typeface="Comic Sans MS"/>
                <a:cs typeface="Comic Sans MS"/>
                <a:sym typeface="Comic Sans MS"/>
              </a:rPr>
              <a:t>If someone adds a new AI model, it’s handles by the AI Runtime, not the UI team.</a:t>
            </a:r>
            <a:endParaRPr sz="1650">
              <a:solidFill>
                <a:srgbClr val="999999"/>
              </a:solidFill>
              <a:latin typeface="Comic Sans MS"/>
              <a:ea typeface="Comic Sans MS"/>
              <a:cs typeface="Comic Sans MS"/>
              <a:sym typeface="Comic Sans MS"/>
            </a:endParaRPr>
          </a:p>
          <a:p>
            <a:pPr indent="-333375" lvl="0" marL="457200" rtl="0" algn="l">
              <a:spcBef>
                <a:spcPts val="0"/>
              </a:spcBef>
              <a:spcAft>
                <a:spcPts val="0"/>
              </a:spcAft>
              <a:buClr>
                <a:srgbClr val="999999"/>
              </a:buClr>
              <a:buSzPts val="1650"/>
              <a:buFont typeface="Comic Sans MS"/>
              <a:buChar char="-"/>
            </a:pPr>
            <a:r>
              <a:rPr lang="en-CA" sz="1650">
                <a:solidFill>
                  <a:srgbClr val="999999"/>
                </a:solidFill>
                <a:latin typeface="Comic Sans MS"/>
                <a:ea typeface="Comic Sans MS"/>
                <a:cs typeface="Comic Sans MS"/>
                <a:sym typeface="Comic Sans MS"/>
              </a:rPr>
              <a:t>Apply is the only thing that writes files:</a:t>
            </a:r>
            <a:endParaRPr sz="1650">
              <a:solidFill>
                <a:srgbClr val="999999"/>
              </a:solidFill>
              <a:latin typeface="Comic Sans MS"/>
              <a:ea typeface="Comic Sans MS"/>
              <a:cs typeface="Comic Sans MS"/>
              <a:sym typeface="Comic Sans MS"/>
            </a:endParaRPr>
          </a:p>
          <a:p>
            <a:pPr indent="-333375" lvl="1" marL="914400" rtl="0" algn="l">
              <a:spcBef>
                <a:spcPts val="0"/>
              </a:spcBef>
              <a:spcAft>
                <a:spcPts val="0"/>
              </a:spcAft>
              <a:buClr>
                <a:srgbClr val="999999"/>
              </a:buClr>
              <a:buSzPts val="1650"/>
              <a:buFont typeface="Comic Sans MS"/>
              <a:buChar char="-"/>
            </a:pPr>
            <a:r>
              <a:rPr lang="en-CA" sz="1650">
                <a:solidFill>
                  <a:srgbClr val="999999"/>
                </a:solidFill>
                <a:latin typeface="Comic Sans MS"/>
                <a:ea typeface="Comic Sans MS"/>
                <a:cs typeface="Comic Sans MS"/>
                <a:sym typeface="Comic Sans MS"/>
              </a:rPr>
              <a:t>Even if Chat or Agent suggests edits, they must go through Apply -&gt; user approval -&gt; write.</a:t>
            </a:r>
            <a:endParaRPr sz="1650">
              <a:solidFill>
                <a:srgbClr val="999999"/>
              </a:solidFill>
              <a:latin typeface="Comic Sans MS"/>
              <a:ea typeface="Comic Sans MS"/>
              <a:cs typeface="Comic Sans MS"/>
              <a:sym typeface="Comic Sans MS"/>
            </a:endParaRPr>
          </a:p>
          <a:p>
            <a:pPr indent="-333375" lvl="0" marL="457200" rtl="0" algn="l">
              <a:spcBef>
                <a:spcPts val="0"/>
              </a:spcBef>
              <a:spcAft>
                <a:spcPts val="0"/>
              </a:spcAft>
              <a:buClr>
                <a:srgbClr val="999999"/>
              </a:buClr>
              <a:buSzPts val="1650"/>
              <a:buFont typeface="Comic Sans MS"/>
              <a:buChar char="-"/>
            </a:pPr>
            <a:r>
              <a:rPr lang="en-CA" sz="1650">
                <a:solidFill>
                  <a:srgbClr val="999999"/>
                </a:solidFill>
                <a:latin typeface="Comic Sans MS"/>
                <a:ea typeface="Comic Sans MS"/>
                <a:cs typeface="Comic Sans MS"/>
                <a:sym typeface="Comic Sans MS"/>
              </a:rPr>
              <a:t>Security gates </a:t>
            </a:r>
            <a:r>
              <a:rPr lang="en-CA" sz="1650">
                <a:solidFill>
                  <a:srgbClr val="999999"/>
                </a:solidFill>
                <a:latin typeface="Comic Sans MS"/>
                <a:ea typeface="Comic Sans MS"/>
                <a:cs typeface="Comic Sans MS"/>
                <a:sym typeface="Comic Sans MS"/>
              </a:rPr>
              <a:t>required</a:t>
            </a:r>
            <a:r>
              <a:rPr lang="en-CA" sz="1650">
                <a:solidFill>
                  <a:srgbClr val="999999"/>
                </a:solidFill>
                <a:latin typeface="Comic Sans MS"/>
                <a:ea typeface="Comic Sans MS"/>
                <a:cs typeface="Comic Sans MS"/>
                <a:sym typeface="Comic Sans MS"/>
              </a:rPr>
              <a:t>:</a:t>
            </a:r>
            <a:endParaRPr sz="1650">
              <a:solidFill>
                <a:srgbClr val="999999"/>
              </a:solidFill>
              <a:latin typeface="Comic Sans MS"/>
              <a:ea typeface="Comic Sans MS"/>
              <a:cs typeface="Comic Sans MS"/>
              <a:sym typeface="Comic Sans MS"/>
            </a:endParaRPr>
          </a:p>
          <a:p>
            <a:pPr indent="-333375" lvl="1" marL="914400" rtl="0" algn="l">
              <a:spcBef>
                <a:spcPts val="0"/>
              </a:spcBef>
              <a:spcAft>
                <a:spcPts val="0"/>
              </a:spcAft>
              <a:buClr>
                <a:srgbClr val="999999"/>
              </a:buClr>
              <a:buSzPts val="1650"/>
              <a:buFont typeface="Comic Sans MS"/>
              <a:buChar char="-"/>
            </a:pPr>
            <a:r>
              <a:rPr lang="en-CA" sz="1650">
                <a:solidFill>
                  <a:srgbClr val="999999"/>
                </a:solidFill>
                <a:latin typeface="Comic Sans MS"/>
                <a:ea typeface="Comic Sans MS"/>
                <a:cs typeface="Comic Sans MS"/>
                <a:sym typeface="Comic Sans MS"/>
              </a:rPr>
              <a:t>Any tool that touches the file system, terminal, or network must have explicit user consent and audited logging.</a:t>
            </a:r>
            <a:endParaRPr sz="1650">
              <a:solidFill>
                <a:srgbClr val="999999"/>
              </a:solidFill>
              <a:latin typeface="Comic Sans MS"/>
              <a:ea typeface="Comic Sans MS"/>
              <a:cs typeface="Comic Sans MS"/>
              <a:sym typeface="Comic Sans MS"/>
            </a:endParaRPr>
          </a:p>
          <a:p>
            <a:pPr indent="0" lvl="0" marL="0" rtl="0" algn="l">
              <a:spcBef>
                <a:spcPts val="1200"/>
              </a:spcBef>
              <a:spcAft>
                <a:spcPts val="1200"/>
              </a:spcAft>
              <a:buNone/>
            </a:pPr>
            <a:r>
              <a:t/>
            </a:r>
            <a:endParaRPr>
              <a:solidFill>
                <a:srgbClr val="999999"/>
              </a:solidFill>
              <a:latin typeface="Comic Sans MS"/>
              <a:ea typeface="Comic Sans MS"/>
              <a:cs typeface="Comic Sans MS"/>
              <a:sym typeface="Comic Sans MS"/>
            </a:endParaRPr>
          </a:p>
        </p:txBody>
      </p:sp>
      <p:sp>
        <p:nvSpPr>
          <p:cNvPr id="213" name="Google Shape;213;p32"/>
          <p:cNvSpPr txBox="1"/>
          <p:nvPr/>
        </p:nvSpPr>
        <p:spPr>
          <a:xfrm>
            <a:off x="5474950" y="-39144"/>
            <a:ext cx="2703600" cy="370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CA" sz="1100">
                <a:solidFill>
                  <a:srgbClr val="CCCCCC"/>
                </a:solidFill>
                <a:latin typeface="Comic Sans MS"/>
                <a:ea typeface="Comic Sans MS"/>
                <a:cs typeface="Comic Sans MS"/>
                <a:sym typeface="Comic Sans MS"/>
              </a:rPr>
              <a:t>welcome to </a:t>
            </a:r>
            <a:r>
              <a:rPr i="1" lang="en-CA" sz="1100">
                <a:solidFill>
                  <a:schemeClr val="dk1"/>
                </a:solidFill>
                <a:latin typeface="Comic Sans MS"/>
                <a:ea typeface="Comic Sans MS"/>
                <a:cs typeface="Comic Sans MS"/>
                <a:sym typeface="Comic Sans MS"/>
              </a:rPr>
              <a:t>twenty-oneth </a:t>
            </a:r>
            <a:r>
              <a:rPr i="1" lang="en-CA" sz="1100">
                <a:solidFill>
                  <a:srgbClr val="CCCCCC"/>
                </a:solidFill>
                <a:latin typeface="Comic Sans MS"/>
                <a:ea typeface="Comic Sans MS"/>
                <a:cs typeface="Comic Sans MS"/>
                <a:sym typeface="Comic Sans MS"/>
              </a:rPr>
              <a:t>homepage</a:t>
            </a:r>
            <a:endParaRPr i="1" sz="1100">
              <a:solidFill>
                <a:srgbClr val="CCCCCC"/>
              </a:solidFill>
              <a:latin typeface="Comic Sans MS"/>
              <a:ea typeface="Comic Sans MS"/>
              <a:cs typeface="Comic Sans MS"/>
              <a:sym typeface="Comic Sans M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33"/>
          <p:cNvPicPr preferRelativeResize="0"/>
          <p:nvPr/>
        </p:nvPicPr>
        <p:blipFill rotWithShape="1">
          <a:blip r:embed="rId3">
            <a:alphaModFix/>
          </a:blip>
          <a:srcRect b="20697" l="4906" r="0" t="0"/>
          <a:stretch/>
        </p:blipFill>
        <p:spPr>
          <a:xfrm>
            <a:off x="0" y="0"/>
            <a:ext cx="9144000" cy="5143500"/>
          </a:xfrm>
          <a:prstGeom prst="rect">
            <a:avLst/>
          </a:prstGeom>
          <a:noFill/>
          <a:ln>
            <a:noFill/>
          </a:ln>
        </p:spPr>
      </p:pic>
      <p:sp>
        <p:nvSpPr>
          <p:cNvPr id="219" name="Google Shape;219;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latin typeface="Comic Sans MS"/>
                <a:ea typeface="Comic Sans MS"/>
                <a:cs typeface="Comic Sans MS"/>
                <a:sym typeface="Comic Sans MS"/>
              </a:rPr>
              <a:t>Lessons Learned</a:t>
            </a:r>
            <a:endParaRPr>
              <a:latin typeface="Comic Sans MS"/>
              <a:ea typeface="Comic Sans MS"/>
              <a:cs typeface="Comic Sans MS"/>
              <a:sym typeface="Comic Sans MS"/>
            </a:endParaRPr>
          </a:p>
        </p:txBody>
      </p:sp>
      <p:sp>
        <p:nvSpPr>
          <p:cNvPr id="220" name="Google Shape;220;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CFE2F3"/>
              </a:buClr>
              <a:buSzPts val="1800"/>
              <a:buFont typeface="Comic Sans MS"/>
              <a:buChar char="-"/>
            </a:pPr>
            <a:r>
              <a:rPr lang="en-CA">
                <a:solidFill>
                  <a:srgbClr val="CFE2F3"/>
                </a:solidFill>
                <a:latin typeface="Comic Sans MS"/>
                <a:ea typeface="Comic Sans MS"/>
                <a:cs typeface="Comic Sans MS"/>
                <a:sym typeface="Comic Sans MS"/>
              </a:rPr>
              <a:t>Learned to navigate multi-layered architecture</a:t>
            </a:r>
            <a:endParaRPr>
              <a:solidFill>
                <a:srgbClr val="CFE2F3"/>
              </a:solidFill>
              <a:latin typeface="Comic Sans MS"/>
              <a:ea typeface="Comic Sans MS"/>
              <a:cs typeface="Comic Sans MS"/>
              <a:sym typeface="Comic Sans MS"/>
            </a:endParaRPr>
          </a:p>
          <a:p>
            <a:pPr indent="-342900" lvl="0" marL="457200" rtl="0" algn="l">
              <a:spcBef>
                <a:spcPts val="0"/>
              </a:spcBef>
              <a:spcAft>
                <a:spcPts val="0"/>
              </a:spcAft>
              <a:buClr>
                <a:srgbClr val="CFE2F3"/>
              </a:buClr>
              <a:buSzPts val="1800"/>
              <a:buFont typeface="Comic Sans MS"/>
              <a:buChar char="-"/>
            </a:pPr>
            <a:r>
              <a:rPr lang="en-CA">
                <a:solidFill>
                  <a:srgbClr val="CFE2F3"/>
                </a:solidFill>
                <a:latin typeface="Comic Sans MS"/>
                <a:ea typeface="Comic Sans MS"/>
                <a:cs typeface="Comic Sans MS"/>
                <a:sym typeface="Comic Sans MS"/>
              </a:rPr>
              <a:t>Learnt to examine repos together</a:t>
            </a:r>
            <a:endParaRPr>
              <a:solidFill>
                <a:srgbClr val="CFE2F3"/>
              </a:solidFill>
              <a:latin typeface="Comic Sans MS"/>
              <a:ea typeface="Comic Sans MS"/>
              <a:cs typeface="Comic Sans MS"/>
              <a:sym typeface="Comic Sans MS"/>
            </a:endParaRPr>
          </a:p>
          <a:p>
            <a:pPr indent="-342900" lvl="0" marL="457200" rtl="0" algn="l">
              <a:spcBef>
                <a:spcPts val="0"/>
              </a:spcBef>
              <a:spcAft>
                <a:spcPts val="0"/>
              </a:spcAft>
              <a:buClr>
                <a:srgbClr val="CFE2F3"/>
              </a:buClr>
              <a:buSzPts val="1800"/>
              <a:buFont typeface="Comic Sans MS"/>
              <a:buChar char="-"/>
            </a:pPr>
            <a:r>
              <a:rPr lang="en-CA">
                <a:solidFill>
                  <a:srgbClr val="CFE2F3"/>
                </a:solidFill>
                <a:latin typeface="Comic Sans MS"/>
                <a:ea typeface="Comic Sans MS"/>
                <a:cs typeface="Comic Sans MS"/>
                <a:sym typeface="Comic Sans MS"/>
              </a:rPr>
              <a:t>Learnt the importance of collaboration and coordination</a:t>
            </a:r>
            <a:endParaRPr>
              <a:solidFill>
                <a:srgbClr val="CFE2F3"/>
              </a:solidFill>
              <a:latin typeface="Comic Sans MS"/>
              <a:ea typeface="Comic Sans MS"/>
              <a:cs typeface="Comic Sans MS"/>
              <a:sym typeface="Comic Sans MS"/>
            </a:endParaRPr>
          </a:p>
          <a:p>
            <a:pPr indent="-342900" lvl="0" marL="457200" rtl="0" algn="l">
              <a:spcBef>
                <a:spcPts val="0"/>
              </a:spcBef>
              <a:spcAft>
                <a:spcPts val="0"/>
              </a:spcAft>
              <a:buClr>
                <a:srgbClr val="CFE2F3"/>
              </a:buClr>
              <a:buSzPts val="1800"/>
              <a:buFont typeface="Comic Sans MS"/>
              <a:buChar char="-"/>
            </a:pPr>
            <a:r>
              <a:rPr lang="en-CA">
                <a:solidFill>
                  <a:srgbClr val="CFE2F3"/>
                </a:solidFill>
                <a:latin typeface="Comic Sans MS"/>
                <a:ea typeface="Comic Sans MS"/>
                <a:cs typeface="Comic Sans MS"/>
                <a:sym typeface="Comic Sans MS"/>
              </a:rPr>
              <a:t>Understood importance of reviewing AI-generated work</a:t>
            </a:r>
            <a:endParaRPr>
              <a:solidFill>
                <a:srgbClr val="CFE2F3"/>
              </a:solidFill>
              <a:latin typeface="Comic Sans MS"/>
              <a:ea typeface="Comic Sans MS"/>
              <a:cs typeface="Comic Sans MS"/>
              <a:sym typeface="Comic Sans MS"/>
            </a:endParaRPr>
          </a:p>
          <a:p>
            <a:pPr indent="-342900" lvl="0" marL="457200" rtl="0" algn="l">
              <a:spcBef>
                <a:spcPts val="0"/>
              </a:spcBef>
              <a:spcAft>
                <a:spcPts val="0"/>
              </a:spcAft>
              <a:buClr>
                <a:srgbClr val="CFE2F3"/>
              </a:buClr>
              <a:buSzPts val="1800"/>
              <a:buFont typeface="Comic Sans MS"/>
              <a:buChar char="-"/>
            </a:pPr>
            <a:r>
              <a:rPr lang="en-CA">
                <a:solidFill>
                  <a:srgbClr val="CFE2F3"/>
                </a:solidFill>
                <a:latin typeface="Comic Sans MS"/>
                <a:ea typeface="Comic Sans MS"/>
                <a:cs typeface="Comic Sans MS"/>
                <a:sym typeface="Comic Sans MS"/>
              </a:rPr>
              <a:t>Learnt how to use AI for research and editing</a:t>
            </a:r>
            <a:endParaRPr>
              <a:solidFill>
                <a:srgbClr val="CFE2F3"/>
              </a:solidFill>
              <a:latin typeface="Comic Sans MS"/>
              <a:ea typeface="Comic Sans MS"/>
              <a:cs typeface="Comic Sans MS"/>
              <a:sym typeface="Comic Sans MS"/>
            </a:endParaRPr>
          </a:p>
          <a:p>
            <a:pPr indent="-342900" lvl="0" marL="457200" rtl="0" algn="l">
              <a:spcBef>
                <a:spcPts val="0"/>
              </a:spcBef>
              <a:spcAft>
                <a:spcPts val="0"/>
              </a:spcAft>
              <a:buClr>
                <a:srgbClr val="CFE2F3"/>
              </a:buClr>
              <a:buSzPts val="1800"/>
              <a:buFont typeface="Comic Sans MS"/>
              <a:buChar char="-"/>
            </a:pPr>
            <a:r>
              <a:rPr lang="en-CA">
                <a:solidFill>
                  <a:srgbClr val="CFE2F3"/>
                </a:solidFill>
                <a:latin typeface="Comic Sans MS"/>
                <a:ea typeface="Comic Sans MS"/>
                <a:cs typeface="Comic Sans MS"/>
                <a:sym typeface="Comic Sans MS"/>
              </a:rPr>
              <a:t>Human oversight + AI tools improves productivity and accuracy</a:t>
            </a:r>
            <a:endParaRPr>
              <a:solidFill>
                <a:srgbClr val="CFE2F3"/>
              </a:solidFill>
              <a:latin typeface="Comic Sans MS"/>
              <a:ea typeface="Comic Sans MS"/>
              <a:cs typeface="Comic Sans MS"/>
              <a:sym typeface="Comic Sans MS"/>
            </a:endParaRPr>
          </a:p>
        </p:txBody>
      </p:sp>
      <p:sp>
        <p:nvSpPr>
          <p:cNvPr id="221" name="Google Shape;221;p33"/>
          <p:cNvSpPr txBox="1"/>
          <p:nvPr/>
        </p:nvSpPr>
        <p:spPr>
          <a:xfrm>
            <a:off x="6479600" y="0"/>
            <a:ext cx="2664600" cy="370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CA" sz="1100">
                <a:solidFill>
                  <a:srgbClr val="CCCCCC"/>
                </a:solidFill>
                <a:latin typeface="Comic Sans MS"/>
                <a:ea typeface="Comic Sans MS"/>
                <a:cs typeface="Comic Sans MS"/>
                <a:sym typeface="Comic Sans MS"/>
              </a:rPr>
              <a:t>welcome to </a:t>
            </a:r>
            <a:r>
              <a:rPr i="1" lang="en-CA" sz="1100">
                <a:solidFill>
                  <a:schemeClr val="dk1"/>
                </a:solidFill>
                <a:latin typeface="Comic Sans MS"/>
                <a:ea typeface="Comic Sans MS"/>
                <a:cs typeface="Comic Sans MS"/>
                <a:sym typeface="Comic Sans MS"/>
              </a:rPr>
              <a:t>twenty-tooth </a:t>
            </a:r>
            <a:r>
              <a:rPr i="1" lang="en-CA" sz="1100">
                <a:solidFill>
                  <a:srgbClr val="CCCCCC"/>
                </a:solidFill>
                <a:latin typeface="Comic Sans MS"/>
                <a:ea typeface="Comic Sans MS"/>
                <a:cs typeface="Comic Sans MS"/>
                <a:sym typeface="Comic Sans MS"/>
              </a:rPr>
              <a:t>homepage</a:t>
            </a:r>
            <a:endParaRPr i="1" sz="1100">
              <a:solidFill>
                <a:srgbClr val="CCCCCC"/>
              </a:solidFill>
              <a:latin typeface="Comic Sans MS"/>
              <a:ea typeface="Comic Sans MS"/>
              <a:cs typeface="Comic Sans MS"/>
              <a:sym typeface="Comic Sans M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34"/>
          <p:cNvPicPr preferRelativeResize="0"/>
          <p:nvPr/>
        </p:nvPicPr>
        <p:blipFill>
          <a:blip r:embed="rId3">
            <a:alphaModFix/>
          </a:blip>
          <a:stretch>
            <a:fillRect/>
          </a:stretch>
        </p:blipFill>
        <p:spPr>
          <a:xfrm>
            <a:off x="-72850" y="0"/>
            <a:ext cx="9253275" cy="5143500"/>
          </a:xfrm>
          <a:prstGeom prst="rect">
            <a:avLst/>
          </a:prstGeom>
          <a:noFill/>
          <a:ln>
            <a:noFill/>
          </a:ln>
        </p:spPr>
      </p:pic>
      <p:sp>
        <p:nvSpPr>
          <p:cNvPr id="227" name="Google Shape;227;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CA">
                <a:solidFill>
                  <a:srgbClr val="7F6000"/>
                </a:solidFill>
                <a:latin typeface="Comic Sans MS"/>
                <a:ea typeface="Comic Sans MS"/>
                <a:cs typeface="Comic Sans MS"/>
                <a:sym typeface="Comic Sans MS"/>
              </a:rPr>
              <a:t>AI Collaboration</a:t>
            </a:r>
            <a:endParaRPr b="1">
              <a:solidFill>
                <a:srgbClr val="7F6000"/>
              </a:solidFill>
              <a:latin typeface="Comic Sans MS"/>
              <a:ea typeface="Comic Sans MS"/>
              <a:cs typeface="Comic Sans MS"/>
              <a:sym typeface="Comic Sans MS"/>
            </a:endParaRPr>
          </a:p>
        </p:txBody>
      </p:sp>
      <p:sp>
        <p:nvSpPr>
          <p:cNvPr id="228" name="Google Shape;228;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Font typeface="Comic Sans MS"/>
              <a:buChar char="-"/>
            </a:pPr>
            <a:r>
              <a:rPr lang="en-CA">
                <a:solidFill>
                  <a:schemeClr val="lt1"/>
                </a:solidFill>
                <a:latin typeface="Comic Sans MS"/>
                <a:ea typeface="Comic Sans MS"/>
                <a:cs typeface="Comic Sans MS"/>
                <a:sym typeface="Comic Sans MS"/>
              </a:rPr>
              <a:t>OpenAI ChatGPT-5 (Sept &amp; Oct 2025) </a:t>
            </a:r>
            <a:endParaRPr>
              <a:solidFill>
                <a:schemeClr val="lt1"/>
              </a:solidFill>
              <a:latin typeface="Comic Sans MS"/>
              <a:ea typeface="Comic Sans MS"/>
              <a:cs typeface="Comic Sans MS"/>
              <a:sym typeface="Comic Sans MS"/>
            </a:endParaRPr>
          </a:p>
          <a:p>
            <a:pPr indent="-342900" lvl="0" marL="457200" rtl="0" algn="l">
              <a:spcBef>
                <a:spcPts val="0"/>
              </a:spcBef>
              <a:spcAft>
                <a:spcPts val="0"/>
              </a:spcAft>
              <a:buClr>
                <a:schemeClr val="lt1"/>
              </a:buClr>
              <a:buSzPts val="1800"/>
              <a:buFont typeface="Comic Sans MS"/>
              <a:buChar char="-"/>
            </a:pPr>
            <a:r>
              <a:rPr lang="en-CA">
                <a:solidFill>
                  <a:schemeClr val="lt1"/>
                </a:solidFill>
                <a:latin typeface="Comic Sans MS"/>
                <a:ea typeface="Comic Sans MS"/>
                <a:cs typeface="Comic Sans MS"/>
                <a:sym typeface="Comic Sans MS"/>
              </a:rPr>
              <a:t>Chosen due to free usage of premium product &amp; analytical depth</a:t>
            </a:r>
            <a:endParaRPr>
              <a:solidFill>
                <a:schemeClr val="lt1"/>
              </a:solidFill>
              <a:latin typeface="Comic Sans MS"/>
              <a:ea typeface="Comic Sans MS"/>
              <a:cs typeface="Comic Sans MS"/>
              <a:sym typeface="Comic Sans MS"/>
            </a:endParaRPr>
          </a:p>
          <a:p>
            <a:pPr indent="-342900" lvl="0" marL="457200" rtl="0" algn="l">
              <a:spcBef>
                <a:spcPts val="0"/>
              </a:spcBef>
              <a:spcAft>
                <a:spcPts val="0"/>
              </a:spcAft>
              <a:buClr>
                <a:schemeClr val="lt1"/>
              </a:buClr>
              <a:buSzPts val="1800"/>
              <a:buFont typeface="Comic Sans MS"/>
              <a:buChar char="-"/>
            </a:pPr>
            <a:r>
              <a:rPr lang="en-CA">
                <a:solidFill>
                  <a:schemeClr val="lt1"/>
                </a:solidFill>
                <a:latin typeface="Comic Sans MS"/>
                <a:ea typeface="Comic Sans MS"/>
                <a:cs typeface="Comic Sans MS"/>
                <a:sym typeface="Comic Sans MS"/>
              </a:rPr>
              <a:t>Collected sources, summarized docs, formatted drafts, refined </a:t>
            </a:r>
            <a:r>
              <a:rPr lang="en-CA">
                <a:solidFill>
                  <a:schemeClr val="lt1"/>
                </a:solidFill>
                <a:latin typeface="Comic Sans MS"/>
                <a:ea typeface="Comic Sans MS"/>
                <a:cs typeface="Comic Sans MS"/>
                <a:sym typeface="Comic Sans MS"/>
              </a:rPr>
              <a:t>grammar</a:t>
            </a:r>
            <a:r>
              <a:rPr lang="en-CA">
                <a:solidFill>
                  <a:schemeClr val="lt1"/>
                </a:solidFill>
                <a:latin typeface="Comic Sans MS"/>
                <a:ea typeface="Comic Sans MS"/>
                <a:cs typeface="Comic Sans MS"/>
                <a:sym typeface="Comic Sans MS"/>
              </a:rPr>
              <a:t> &amp; style</a:t>
            </a:r>
            <a:endParaRPr>
              <a:solidFill>
                <a:schemeClr val="lt1"/>
              </a:solidFill>
              <a:latin typeface="Comic Sans MS"/>
              <a:ea typeface="Comic Sans MS"/>
              <a:cs typeface="Comic Sans MS"/>
              <a:sym typeface="Comic Sans MS"/>
            </a:endParaRPr>
          </a:p>
          <a:p>
            <a:pPr indent="-342900" lvl="0" marL="457200" rtl="0" algn="l">
              <a:spcBef>
                <a:spcPts val="0"/>
              </a:spcBef>
              <a:spcAft>
                <a:spcPts val="0"/>
              </a:spcAft>
              <a:buClr>
                <a:schemeClr val="lt1"/>
              </a:buClr>
              <a:buSzPts val="1800"/>
              <a:buFont typeface="Comic Sans MS"/>
              <a:buChar char="-"/>
            </a:pPr>
            <a:r>
              <a:rPr lang="en-CA">
                <a:solidFill>
                  <a:schemeClr val="lt1"/>
                </a:solidFill>
                <a:latin typeface="Comic Sans MS"/>
                <a:ea typeface="Comic Sans MS"/>
                <a:cs typeface="Comic Sans MS"/>
                <a:sym typeface="Comic Sans MS"/>
              </a:rPr>
              <a:t>All members collaborated on making context-rich prompts and personas</a:t>
            </a:r>
            <a:endParaRPr>
              <a:solidFill>
                <a:schemeClr val="lt1"/>
              </a:solidFill>
              <a:latin typeface="Comic Sans MS"/>
              <a:ea typeface="Comic Sans MS"/>
              <a:cs typeface="Comic Sans MS"/>
              <a:sym typeface="Comic Sans MS"/>
            </a:endParaRPr>
          </a:p>
          <a:p>
            <a:pPr indent="-342900" lvl="0" marL="457200" rtl="0" algn="l">
              <a:spcBef>
                <a:spcPts val="0"/>
              </a:spcBef>
              <a:spcAft>
                <a:spcPts val="0"/>
              </a:spcAft>
              <a:buClr>
                <a:schemeClr val="lt1"/>
              </a:buClr>
              <a:buSzPts val="1800"/>
              <a:buFont typeface="Comic Sans MS"/>
              <a:buChar char="-"/>
            </a:pPr>
            <a:r>
              <a:rPr lang="en-CA">
                <a:solidFill>
                  <a:schemeClr val="lt1"/>
                </a:solidFill>
                <a:latin typeface="Comic Sans MS"/>
                <a:ea typeface="Comic Sans MS"/>
                <a:cs typeface="Comic Sans MS"/>
                <a:sym typeface="Comic Sans MS"/>
              </a:rPr>
              <a:t>Validation through cross-checking with primary documentation</a:t>
            </a:r>
            <a:endParaRPr>
              <a:solidFill>
                <a:schemeClr val="lt1"/>
              </a:solidFill>
              <a:latin typeface="Comic Sans MS"/>
              <a:ea typeface="Comic Sans MS"/>
              <a:cs typeface="Comic Sans MS"/>
              <a:sym typeface="Comic Sans MS"/>
            </a:endParaRPr>
          </a:p>
          <a:p>
            <a:pPr indent="-342900" lvl="0" marL="457200" rtl="0" algn="l">
              <a:spcBef>
                <a:spcPts val="0"/>
              </a:spcBef>
              <a:spcAft>
                <a:spcPts val="0"/>
              </a:spcAft>
              <a:buClr>
                <a:schemeClr val="lt1"/>
              </a:buClr>
              <a:buSzPts val="1800"/>
              <a:buFont typeface="Comic Sans MS"/>
              <a:buChar char="-"/>
            </a:pPr>
            <a:r>
              <a:rPr lang="en-CA">
                <a:solidFill>
                  <a:schemeClr val="lt1"/>
                </a:solidFill>
                <a:latin typeface="Comic Sans MS"/>
                <a:ea typeface="Comic Sans MS"/>
                <a:cs typeface="Comic Sans MS"/>
                <a:sym typeface="Comic Sans MS"/>
              </a:rPr>
              <a:t>Contribution was about 20% - boosted speed and cohesion of work but required constant oversight and revision</a:t>
            </a:r>
            <a:endParaRPr>
              <a:solidFill>
                <a:schemeClr val="lt1"/>
              </a:solidFill>
              <a:latin typeface="Comic Sans MS"/>
              <a:ea typeface="Comic Sans MS"/>
              <a:cs typeface="Comic Sans MS"/>
              <a:sym typeface="Comic Sans MS"/>
            </a:endParaRPr>
          </a:p>
          <a:p>
            <a:pPr indent="-342900" lvl="0" marL="457200" rtl="0" algn="l">
              <a:spcBef>
                <a:spcPts val="0"/>
              </a:spcBef>
              <a:spcAft>
                <a:spcPts val="0"/>
              </a:spcAft>
              <a:buClr>
                <a:schemeClr val="lt1"/>
              </a:buClr>
              <a:buSzPts val="1800"/>
              <a:buFont typeface="Comic Sans MS"/>
              <a:buChar char="-"/>
            </a:pPr>
            <a:r>
              <a:rPr lang="en-CA">
                <a:solidFill>
                  <a:schemeClr val="lt1"/>
                </a:solidFill>
                <a:latin typeface="Comic Sans MS"/>
                <a:ea typeface="Comic Sans MS"/>
                <a:cs typeface="Comic Sans MS"/>
                <a:sym typeface="Comic Sans MS"/>
              </a:rPr>
              <a:t>Overall, AI amplified productivity but required active management and quality assurance</a:t>
            </a:r>
            <a:endParaRPr>
              <a:solidFill>
                <a:schemeClr val="lt1"/>
              </a:solidFill>
              <a:latin typeface="Comic Sans MS"/>
              <a:ea typeface="Comic Sans MS"/>
              <a:cs typeface="Comic Sans MS"/>
              <a:sym typeface="Comic Sans MS"/>
            </a:endParaRPr>
          </a:p>
        </p:txBody>
      </p:sp>
      <p:sp>
        <p:nvSpPr>
          <p:cNvPr id="229" name="Google Shape;229;p34"/>
          <p:cNvSpPr txBox="1"/>
          <p:nvPr/>
        </p:nvSpPr>
        <p:spPr>
          <a:xfrm>
            <a:off x="6270850" y="0"/>
            <a:ext cx="2873400" cy="370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CA" sz="1100">
                <a:solidFill>
                  <a:schemeClr val="dk2"/>
                </a:solidFill>
                <a:latin typeface="Comic Sans MS"/>
                <a:ea typeface="Comic Sans MS"/>
                <a:cs typeface="Comic Sans MS"/>
                <a:sym typeface="Comic Sans MS"/>
              </a:rPr>
              <a:t>welcome to </a:t>
            </a:r>
            <a:r>
              <a:rPr i="1" lang="en-CA" sz="1100">
                <a:solidFill>
                  <a:schemeClr val="lt1"/>
                </a:solidFill>
                <a:latin typeface="Comic Sans MS"/>
                <a:ea typeface="Comic Sans MS"/>
                <a:cs typeface="Comic Sans MS"/>
                <a:sym typeface="Comic Sans MS"/>
              </a:rPr>
              <a:t>twenty threeth </a:t>
            </a:r>
            <a:r>
              <a:rPr i="1" lang="en-CA" sz="1100">
                <a:solidFill>
                  <a:schemeClr val="dk2"/>
                </a:solidFill>
                <a:latin typeface="Comic Sans MS"/>
                <a:ea typeface="Comic Sans MS"/>
                <a:cs typeface="Comic Sans MS"/>
                <a:sym typeface="Comic Sans MS"/>
              </a:rPr>
              <a:t>homepage</a:t>
            </a:r>
            <a:endParaRPr i="1" sz="1100">
              <a:solidFill>
                <a:schemeClr val="dk2"/>
              </a:solidFill>
              <a:latin typeface="Comic Sans MS"/>
              <a:ea typeface="Comic Sans MS"/>
              <a:cs typeface="Comic Sans MS"/>
              <a:sym typeface="Comic Sans M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35"/>
          <p:cNvPicPr preferRelativeResize="0"/>
          <p:nvPr/>
        </p:nvPicPr>
        <p:blipFill>
          <a:blip r:embed="rId3">
            <a:alphaModFix/>
          </a:blip>
          <a:stretch>
            <a:fillRect/>
          </a:stretch>
        </p:blipFill>
        <p:spPr>
          <a:xfrm>
            <a:off x="0" y="0"/>
            <a:ext cx="9144000" cy="5143501"/>
          </a:xfrm>
          <a:prstGeom prst="rect">
            <a:avLst/>
          </a:prstGeom>
          <a:noFill/>
          <a:ln>
            <a:noFill/>
          </a:ln>
        </p:spPr>
      </p:pic>
      <p:sp>
        <p:nvSpPr>
          <p:cNvPr id="235" name="Google Shape;235;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latin typeface="Comic Sans MS"/>
                <a:ea typeface="Comic Sans MS"/>
                <a:cs typeface="Comic Sans MS"/>
                <a:sym typeface="Comic Sans MS"/>
              </a:rPr>
              <a:t>Conclusion</a:t>
            </a:r>
            <a:endParaRPr>
              <a:latin typeface="Comic Sans MS"/>
              <a:ea typeface="Comic Sans MS"/>
              <a:cs typeface="Comic Sans MS"/>
              <a:sym typeface="Comic Sans MS"/>
            </a:endParaRPr>
          </a:p>
        </p:txBody>
      </p:sp>
      <p:sp>
        <p:nvSpPr>
          <p:cNvPr id="236" name="Google Shape;236;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Comic Sans MS"/>
              <a:buChar char="-"/>
            </a:pPr>
            <a:r>
              <a:rPr lang="en-CA">
                <a:solidFill>
                  <a:schemeClr val="dk1"/>
                </a:solidFill>
                <a:latin typeface="Comic Sans MS"/>
                <a:ea typeface="Comic Sans MS"/>
                <a:cs typeface="Comic Sans MS"/>
                <a:sym typeface="Comic Sans MS"/>
              </a:rPr>
              <a:t>Void extends VS Code with an AI-native, privacy-first architecture.</a:t>
            </a:r>
            <a:endParaRPr>
              <a:solidFill>
                <a:schemeClr val="dk1"/>
              </a:solidFill>
              <a:latin typeface="Comic Sans MS"/>
              <a:ea typeface="Comic Sans MS"/>
              <a:cs typeface="Comic Sans MS"/>
              <a:sym typeface="Comic Sans MS"/>
            </a:endParaRPr>
          </a:p>
          <a:p>
            <a:pPr indent="-342900" lvl="0" marL="457200" rtl="0" algn="l">
              <a:spcBef>
                <a:spcPts val="0"/>
              </a:spcBef>
              <a:spcAft>
                <a:spcPts val="0"/>
              </a:spcAft>
              <a:buClr>
                <a:schemeClr val="dk1"/>
              </a:buClr>
              <a:buSzPts val="1800"/>
              <a:buFont typeface="Comic Sans MS"/>
              <a:buChar char="-"/>
            </a:pPr>
            <a:r>
              <a:rPr lang="en-CA">
                <a:solidFill>
                  <a:schemeClr val="dk1"/>
                </a:solidFill>
                <a:latin typeface="Comic Sans MS"/>
                <a:ea typeface="Comic Sans MS"/>
                <a:cs typeface="Comic Sans MS"/>
                <a:sym typeface="Comic Sans MS"/>
              </a:rPr>
              <a:t>Built on Electron’s multi-process model, it separates the UI (Renderer), AI Runtime (Main), and Extensions (LSP) for responsiveness and safety.</a:t>
            </a:r>
            <a:endParaRPr>
              <a:solidFill>
                <a:schemeClr val="dk1"/>
              </a:solidFill>
              <a:latin typeface="Comic Sans MS"/>
              <a:ea typeface="Comic Sans MS"/>
              <a:cs typeface="Comic Sans MS"/>
              <a:sym typeface="Comic Sans MS"/>
            </a:endParaRPr>
          </a:p>
          <a:p>
            <a:pPr indent="-342900" lvl="0" marL="457200" rtl="0" algn="l">
              <a:spcBef>
                <a:spcPts val="0"/>
              </a:spcBef>
              <a:spcAft>
                <a:spcPts val="0"/>
              </a:spcAft>
              <a:buClr>
                <a:schemeClr val="dk1"/>
              </a:buClr>
              <a:buSzPts val="1800"/>
              <a:buFont typeface="Comic Sans MS"/>
              <a:buChar char="-"/>
            </a:pPr>
            <a:r>
              <a:rPr lang="en-CA">
                <a:solidFill>
                  <a:schemeClr val="dk1"/>
                </a:solidFill>
                <a:latin typeface="Comic Sans MS"/>
                <a:ea typeface="Comic Sans MS"/>
                <a:cs typeface="Comic Sans MS"/>
                <a:sym typeface="Comic Sans MS"/>
              </a:rPr>
              <a:t>Adds the AI Agent, Provider, and Apply/Checkpoint layers for secure, reviewable edits.</a:t>
            </a:r>
            <a:endParaRPr>
              <a:solidFill>
                <a:schemeClr val="dk1"/>
              </a:solidFill>
              <a:latin typeface="Comic Sans MS"/>
              <a:ea typeface="Comic Sans MS"/>
              <a:cs typeface="Comic Sans MS"/>
              <a:sym typeface="Comic Sans MS"/>
            </a:endParaRPr>
          </a:p>
          <a:p>
            <a:pPr indent="-342900" lvl="0" marL="457200" rtl="0" algn="l">
              <a:spcBef>
                <a:spcPts val="0"/>
              </a:spcBef>
              <a:spcAft>
                <a:spcPts val="0"/>
              </a:spcAft>
              <a:buClr>
                <a:schemeClr val="dk1"/>
              </a:buClr>
              <a:buSzPts val="1800"/>
              <a:buFont typeface="Comic Sans MS"/>
              <a:buChar char="-"/>
            </a:pPr>
            <a:r>
              <a:rPr lang="en-CA">
                <a:solidFill>
                  <a:schemeClr val="dk1"/>
                </a:solidFill>
                <a:latin typeface="Comic Sans MS"/>
                <a:ea typeface="Comic Sans MS"/>
                <a:cs typeface="Comic Sans MS"/>
                <a:sym typeface="Comic Sans MS"/>
              </a:rPr>
              <a:t>Blends Layered, Client-Server, and Implicit Invocation styles for flexibility and stability.</a:t>
            </a:r>
            <a:endParaRPr>
              <a:solidFill>
                <a:schemeClr val="dk1"/>
              </a:solidFill>
              <a:latin typeface="Comic Sans MS"/>
              <a:ea typeface="Comic Sans MS"/>
              <a:cs typeface="Comic Sans MS"/>
              <a:sym typeface="Comic Sans MS"/>
            </a:endParaRPr>
          </a:p>
          <a:p>
            <a:pPr indent="-342900" lvl="0" marL="457200" rtl="0" algn="l">
              <a:spcBef>
                <a:spcPts val="0"/>
              </a:spcBef>
              <a:spcAft>
                <a:spcPts val="0"/>
              </a:spcAft>
              <a:buClr>
                <a:schemeClr val="dk1"/>
              </a:buClr>
              <a:buSzPts val="1800"/>
              <a:buFont typeface="Comic Sans MS"/>
              <a:buChar char="-"/>
            </a:pPr>
            <a:r>
              <a:rPr lang="en-CA">
                <a:solidFill>
                  <a:schemeClr val="dk1"/>
                </a:solidFill>
                <a:latin typeface="Comic Sans MS"/>
                <a:ea typeface="Comic Sans MS"/>
                <a:cs typeface="Comic Sans MS"/>
                <a:sym typeface="Comic Sans MS"/>
              </a:rPr>
              <a:t>Human-in-the-loop control and strict collaboration rules ensure privacy and evolvability.</a:t>
            </a:r>
            <a:endParaRPr>
              <a:solidFill>
                <a:schemeClr val="dk1"/>
              </a:solidFill>
              <a:latin typeface="Comic Sans MS"/>
              <a:ea typeface="Comic Sans MS"/>
              <a:cs typeface="Comic Sans MS"/>
              <a:sym typeface="Comic Sans MS"/>
            </a:endParaRPr>
          </a:p>
        </p:txBody>
      </p:sp>
      <p:sp>
        <p:nvSpPr>
          <p:cNvPr id="237" name="Google Shape;237;p35"/>
          <p:cNvSpPr txBox="1"/>
          <p:nvPr/>
        </p:nvSpPr>
        <p:spPr>
          <a:xfrm>
            <a:off x="6270850" y="0"/>
            <a:ext cx="2873400" cy="370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CA" sz="1100">
                <a:solidFill>
                  <a:schemeClr val="dk2"/>
                </a:solidFill>
                <a:latin typeface="Comic Sans MS"/>
                <a:ea typeface="Comic Sans MS"/>
                <a:cs typeface="Comic Sans MS"/>
                <a:sym typeface="Comic Sans MS"/>
              </a:rPr>
              <a:t>welcome to </a:t>
            </a:r>
            <a:r>
              <a:rPr i="1" lang="en-CA" sz="1100">
                <a:solidFill>
                  <a:schemeClr val="lt1"/>
                </a:solidFill>
                <a:latin typeface="Comic Sans MS"/>
                <a:ea typeface="Comic Sans MS"/>
                <a:cs typeface="Comic Sans MS"/>
                <a:sym typeface="Comic Sans MS"/>
              </a:rPr>
              <a:t>twenty fist </a:t>
            </a:r>
            <a:r>
              <a:rPr i="1" lang="en-CA" sz="1100">
                <a:solidFill>
                  <a:schemeClr val="dk2"/>
                </a:solidFill>
                <a:latin typeface="Comic Sans MS"/>
                <a:ea typeface="Comic Sans MS"/>
                <a:cs typeface="Comic Sans MS"/>
                <a:sym typeface="Comic Sans MS"/>
              </a:rPr>
              <a:t>homepage</a:t>
            </a:r>
            <a:endParaRPr i="1" sz="1100">
              <a:solidFill>
                <a:schemeClr val="dk2"/>
              </a:solidFill>
              <a:latin typeface="Comic Sans MS"/>
              <a:ea typeface="Comic Sans MS"/>
              <a:cs typeface="Comic Sans MS"/>
              <a:sym typeface="Comic Sans M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36"/>
          <p:cNvPicPr preferRelativeResize="0"/>
          <p:nvPr/>
        </p:nvPicPr>
        <p:blipFill rotWithShape="1">
          <a:blip r:embed="rId3">
            <a:alphaModFix/>
          </a:blip>
          <a:srcRect b="6048" l="7518" r="8000" t="5916"/>
          <a:stretch/>
        </p:blipFill>
        <p:spPr>
          <a:xfrm>
            <a:off x="0" y="0"/>
            <a:ext cx="9144001" cy="5143500"/>
          </a:xfrm>
          <a:prstGeom prst="rect">
            <a:avLst/>
          </a:prstGeom>
          <a:noFill/>
          <a:ln>
            <a:noFill/>
          </a:ln>
        </p:spPr>
      </p:pic>
      <p:sp>
        <p:nvSpPr>
          <p:cNvPr id="243" name="Google Shape;243;p36"/>
          <p:cNvSpPr txBox="1"/>
          <p:nvPr>
            <p:ph type="title"/>
          </p:nvPr>
        </p:nvSpPr>
        <p:spPr>
          <a:xfrm>
            <a:off x="2667000" y="277125"/>
            <a:ext cx="6165300" cy="25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sz="2000">
                <a:latin typeface="Comic Sans MS"/>
                <a:ea typeface="Comic Sans MS"/>
                <a:cs typeface="Comic Sans MS"/>
                <a:sym typeface="Comic Sans MS"/>
              </a:rPr>
              <a:t>References</a:t>
            </a:r>
            <a:endParaRPr sz="2000">
              <a:latin typeface="Comic Sans MS"/>
              <a:ea typeface="Comic Sans MS"/>
              <a:cs typeface="Comic Sans MS"/>
              <a:sym typeface="Comic Sans MS"/>
            </a:endParaRPr>
          </a:p>
        </p:txBody>
      </p:sp>
      <p:sp>
        <p:nvSpPr>
          <p:cNvPr id="244" name="Google Shape;244;p36"/>
          <p:cNvSpPr txBox="1"/>
          <p:nvPr>
            <p:ph idx="1" type="body"/>
          </p:nvPr>
        </p:nvSpPr>
        <p:spPr>
          <a:xfrm>
            <a:off x="160425" y="752500"/>
            <a:ext cx="8520600" cy="3966000"/>
          </a:xfrm>
          <a:prstGeom prst="rect">
            <a:avLst/>
          </a:prstGeom>
        </p:spPr>
        <p:txBody>
          <a:bodyPr anchorCtr="0" anchor="t" bIns="91425" lIns="91425" spcFirstLastPara="1" rIns="91425" wrap="square" tIns="91425">
            <a:noAutofit/>
          </a:bodyPr>
          <a:lstStyle/>
          <a:p>
            <a:pPr indent="0" lvl="0" marL="0" rtl="0" algn="l">
              <a:lnSpc>
                <a:spcPct val="86999"/>
              </a:lnSpc>
              <a:spcBef>
                <a:spcPts val="0"/>
              </a:spcBef>
              <a:spcAft>
                <a:spcPts val="0"/>
              </a:spcAft>
              <a:buSzPts val="275"/>
              <a:buNone/>
            </a:pPr>
            <a:r>
              <a:rPr lang="en-CA" sz="700">
                <a:solidFill>
                  <a:schemeClr val="dk1"/>
                </a:solidFill>
                <a:latin typeface="Comic Sans MS"/>
                <a:ea typeface="Comic Sans MS"/>
                <a:cs typeface="Comic Sans MS"/>
                <a:sym typeface="Comic Sans MS"/>
              </a:rPr>
              <a:t>Void. </a:t>
            </a:r>
            <a:r>
              <a:rPr i="1" lang="en-CA" sz="700">
                <a:solidFill>
                  <a:schemeClr val="dk1"/>
                </a:solidFill>
                <a:latin typeface="Comic Sans MS"/>
                <a:ea typeface="Comic Sans MS"/>
                <a:cs typeface="Comic Sans MS"/>
                <a:sym typeface="Comic Sans MS"/>
              </a:rPr>
              <a:t>Void Editor – Build with AI.</a:t>
            </a:r>
            <a:r>
              <a:rPr lang="en-CA" sz="700">
                <a:solidFill>
                  <a:schemeClr val="dk1"/>
                </a:solidFill>
                <a:latin typeface="Comic Sans MS"/>
                <a:ea typeface="Comic Sans MS"/>
                <a:cs typeface="Comic Sans MS"/>
                <a:sym typeface="Comic Sans MS"/>
              </a:rPr>
              <a:t> Void Software, 2025,</a:t>
            </a:r>
            <a:r>
              <a:rPr lang="en-CA" sz="700">
                <a:solidFill>
                  <a:schemeClr val="dk1"/>
                </a:solidFill>
                <a:uFill>
                  <a:noFill/>
                </a:uFill>
                <a:latin typeface="Comic Sans MS"/>
                <a:ea typeface="Comic Sans MS"/>
                <a:cs typeface="Comic Sans MS"/>
                <a:sym typeface="Comic Sans MS"/>
                <a:hlinkClick r:id="rId4">
                  <a:extLst>
                    <a:ext uri="{A12FA001-AC4F-418D-AE19-62706E023703}">
                      <ahyp:hlinkClr val="tx"/>
                    </a:ext>
                  </a:extLst>
                </a:hlinkClick>
              </a:rPr>
              <a:t> </a:t>
            </a:r>
            <a:r>
              <a:rPr lang="en-CA" sz="700" u="sng">
                <a:solidFill>
                  <a:schemeClr val="dk1"/>
                </a:solidFill>
                <a:latin typeface="Comic Sans MS"/>
                <a:ea typeface="Comic Sans MS"/>
                <a:cs typeface="Comic Sans MS"/>
                <a:sym typeface="Comic Sans MS"/>
                <a:hlinkClick r:id="rId5">
                  <a:extLst>
                    <a:ext uri="{A12FA001-AC4F-418D-AE19-62706E023703}">
                      <ahyp:hlinkClr val="tx"/>
                    </a:ext>
                  </a:extLst>
                </a:hlinkClick>
              </a:rPr>
              <a:t>https://voideditor.com</a:t>
            </a:r>
            <a:endParaRPr sz="700">
              <a:solidFill>
                <a:schemeClr val="dk1"/>
              </a:solidFill>
              <a:latin typeface="Comic Sans MS"/>
              <a:ea typeface="Comic Sans MS"/>
              <a:cs typeface="Comic Sans MS"/>
              <a:sym typeface="Comic Sans MS"/>
            </a:endParaRPr>
          </a:p>
          <a:p>
            <a:pPr indent="0" lvl="0" marL="0" rtl="0" algn="l">
              <a:lnSpc>
                <a:spcPct val="86999"/>
              </a:lnSpc>
              <a:spcBef>
                <a:spcPts val="800"/>
              </a:spcBef>
              <a:spcAft>
                <a:spcPts val="0"/>
              </a:spcAft>
              <a:buSzPts val="275"/>
              <a:buNone/>
            </a:pPr>
            <a:r>
              <a:rPr lang="en-CA" sz="700">
                <a:solidFill>
                  <a:schemeClr val="dk1"/>
                </a:solidFill>
                <a:latin typeface="Comic Sans MS"/>
                <a:ea typeface="Comic Sans MS"/>
                <a:cs typeface="Comic Sans MS"/>
                <a:sym typeface="Comic Sans MS"/>
              </a:rPr>
              <a:t>Void. Void Editor – Build with AI. Void Software, 2025. </a:t>
            </a:r>
            <a:r>
              <a:rPr lang="en-CA" sz="700" u="sng">
                <a:solidFill>
                  <a:schemeClr val="dk1"/>
                </a:solidFill>
                <a:latin typeface="Comic Sans MS"/>
                <a:ea typeface="Comic Sans MS"/>
                <a:cs typeface="Comic Sans MS"/>
                <a:sym typeface="Comic Sans MS"/>
                <a:hlinkClick r:id="rId6">
                  <a:extLst>
                    <a:ext uri="{A12FA001-AC4F-418D-AE19-62706E023703}">
                      <ahyp:hlinkClr val="tx"/>
                    </a:ext>
                  </a:extLst>
                </a:hlinkClick>
              </a:rPr>
              <a:t>https://www.voideditor.com</a:t>
            </a:r>
            <a:r>
              <a:rPr lang="en-CA" sz="700">
                <a:solidFill>
                  <a:schemeClr val="dk1"/>
                </a:solidFill>
                <a:latin typeface="Comic Sans MS"/>
                <a:ea typeface="Comic Sans MS"/>
                <a:cs typeface="Comic Sans MS"/>
                <a:sym typeface="Comic Sans MS"/>
              </a:rPr>
              <a:t>.</a:t>
            </a:r>
            <a:endParaRPr sz="700">
              <a:solidFill>
                <a:schemeClr val="dk1"/>
              </a:solidFill>
              <a:latin typeface="Comic Sans MS"/>
              <a:ea typeface="Comic Sans MS"/>
              <a:cs typeface="Comic Sans MS"/>
              <a:sym typeface="Comic Sans MS"/>
            </a:endParaRPr>
          </a:p>
          <a:p>
            <a:pPr indent="0" lvl="0" marL="0" rtl="0" algn="l">
              <a:lnSpc>
                <a:spcPct val="86999"/>
              </a:lnSpc>
              <a:spcBef>
                <a:spcPts val="800"/>
              </a:spcBef>
              <a:spcAft>
                <a:spcPts val="0"/>
              </a:spcAft>
              <a:buSzPts val="275"/>
              <a:buNone/>
            </a:pPr>
            <a:r>
              <a:rPr lang="en-CA" sz="700">
                <a:solidFill>
                  <a:schemeClr val="dk1"/>
                </a:solidFill>
                <a:latin typeface="Comic Sans MS"/>
                <a:ea typeface="Comic Sans MS"/>
                <a:cs typeface="Comic Sans MS"/>
                <a:sym typeface="Comic Sans MS"/>
              </a:rPr>
              <a:t>“Changelog.” Void Editor, Void Software, 2025. </a:t>
            </a:r>
            <a:r>
              <a:rPr lang="en-CA" sz="700" u="sng">
                <a:solidFill>
                  <a:schemeClr val="dk1"/>
                </a:solidFill>
                <a:latin typeface="Comic Sans MS"/>
                <a:ea typeface="Comic Sans MS"/>
                <a:cs typeface="Comic Sans MS"/>
                <a:sym typeface="Comic Sans MS"/>
                <a:hlinkClick r:id="rId7">
                  <a:extLst>
                    <a:ext uri="{A12FA001-AC4F-418D-AE19-62706E023703}">
                      <ahyp:hlinkClr val="tx"/>
                    </a:ext>
                  </a:extLst>
                </a:hlinkClick>
              </a:rPr>
              <a:t>https://www.voideditor.com/changelog</a:t>
            </a:r>
            <a:r>
              <a:rPr lang="en-CA" sz="700">
                <a:solidFill>
                  <a:schemeClr val="dk1"/>
                </a:solidFill>
                <a:latin typeface="Comic Sans MS"/>
                <a:ea typeface="Comic Sans MS"/>
                <a:cs typeface="Comic Sans MS"/>
                <a:sym typeface="Comic Sans MS"/>
              </a:rPr>
              <a:t>.</a:t>
            </a:r>
            <a:endParaRPr sz="700">
              <a:solidFill>
                <a:schemeClr val="dk1"/>
              </a:solidFill>
              <a:latin typeface="Comic Sans MS"/>
              <a:ea typeface="Comic Sans MS"/>
              <a:cs typeface="Comic Sans MS"/>
              <a:sym typeface="Comic Sans MS"/>
            </a:endParaRPr>
          </a:p>
          <a:p>
            <a:pPr indent="0" lvl="0" marL="0" rtl="0" algn="l">
              <a:lnSpc>
                <a:spcPct val="86999"/>
              </a:lnSpc>
              <a:spcBef>
                <a:spcPts val="800"/>
              </a:spcBef>
              <a:spcAft>
                <a:spcPts val="0"/>
              </a:spcAft>
              <a:buSzPts val="275"/>
              <a:buNone/>
            </a:pPr>
            <a:r>
              <a:rPr lang="en-CA" sz="700">
                <a:solidFill>
                  <a:schemeClr val="dk1"/>
                </a:solidFill>
                <a:latin typeface="Comic Sans MS"/>
                <a:ea typeface="Comic Sans MS"/>
                <a:cs typeface="Comic Sans MS"/>
                <a:sym typeface="Comic Sans MS"/>
              </a:rPr>
              <a:t>“Void IDE Architecture Overview.” Zread, Accessed 9 Oct. 2025. </a:t>
            </a:r>
            <a:r>
              <a:rPr lang="en-CA" sz="700" u="sng">
                <a:solidFill>
                  <a:schemeClr val="dk1"/>
                </a:solidFill>
                <a:latin typeface="Comic Sans MS"/>
                <a:ea typeface="Comic Sans MS"/>
                <a:cs typeface="Comic Sans MS"/>
                <a:sym typeface="Comic Sans MS"/>
                <a:hlinkClick r:id="rId8">
                  <a:extLst>
                    <a:ext uri="{A12FA001-AC4F-418D-AE19-62706E023703}">
                      <ahyp:hlinkClr val="tx"/>
                    </a:ext>
                  </a:extLst>
                </a:hlinkClick>
              </a:rPr>
              <a:t>https://www.zread.ai/voideditor/void/9-architecture-overview</a:t>
            </a:r>
            <a:r>
              <a:rPr lang="en-CA" sz="700">
                <a:solidFill>
                  <a:schemeClr val="dk1"/>
                </a:solidFill>
                <a:latin typeface="Comic Sans MS"/>
                <a:ea typeface="Comic Sans MS"/>
                <a:cs typeface="Comic Sans MS"/>
                <a:sym typeface="Comic Sans MS"/>
              </a:rPr>
              <a:t>.</a:t>
            </a:r>
            <a:endParaRPr sz="700">
              <a:solidFill>
                <a:schemeClr val="dk1"/>
              </a:solidFill>
              <a:latin typeface="Comic Sans MS"/>
              <a:ea typeface="Comic Sans MS"/>
              <a:cs typeface="Comic Sans MS"/>
              <a:sym typeface="Comic Sans MS"/>
            </a:endParaRPr>
          </a:p>
          <a:p>
            <a:pPr indent="0" lvl="0" marL="0" rtl="0" algn="l">
              <a:lnSpc>
                <a:spcPct val="86999"/>
              </a:lnSpc>
              <a:spcBef>
                <a:spcPts val="800"/>
              </a:spcBef>
              <a:spcAft>
                <a:spcPts val="0"/>
              </a:spcAft>
              <a:buSzPts val="275"/>
              <a:buNone/>
            </a:pPr>
            <a:r>
              <a:rPr lang="en-CA" sz="700">
                <a:solidFill>
                  <a:schemeClr val="dk1"/>
                </a:solidFill>
                <a:latin typeface="Comic Sans MS"/>
                <a:ea typeface="Comic Sans MS"/>
                <a:cs typeface="Comic Sans MS"/>
                <a:sym typeface="Comic Sans MS"/>
              </a:rPr>
              <a:t>“Process Model.” Electron Documentation, Electron, Accessed 9 Oct. 2025. </a:t>
            </a:r>
            <a:r>
              <a:rPr lang="en-CA" sz="700" u="sng">
                <a:solidFill>
                  <a:schemeClr val="dk1"/>
                </a:solidFill>
                <a:latin typeface="Comic Sans MS"/>
                <a:ea typeface="Comic Sans MS"/>
                <a:cs typeface="Comic Sans MS"/>
                <a:sym typeface="Comic Sans MS"/>
                <a:hlinkClick r:id="rId9">
                  <a:extLst>
                    <a:ext uri="{A12FA001-AC4F-418D-AE19-62706E023703}">
                      <ahyp:hlinkClr val="tx"/>
                    </a:ext>
                  </a:extLst>
                </a:hlinkClick>
              </a:rPr>
              <a:t>https://www.electronjs.org/docs/latest/tutorial/process-model</a:t>
            </a:r>
            <a:r>
              <a:rPr lang="en-CA" sz="700">
                <a:solidFill>
                  <a:schemeClr val="dk1"/>
                </a:solidFill>
                <a:latin typeface="Comic Sans MS"/>
                <a:ea typeface="Comic Sans MS"/>
                <a:cs typeface="Comic Sans MS"/>
                <a:sym typeface="Comic Sans MS"/>
              </a:rPr>
              <a:t>.</a:t>
            </a:r>
            <a:endParaRPr sz="700">
              <a:solidFill>
                <a:schemeClr val="dk1"/>
              </a:solidFill>
              <a:latin typeface="Comic Sans MS"/>
              <a:ea typeface="Comic Sans MS"/>
              <a:cs typeface="Comic Sans MS"/>
              <a:sym typeface="Comic Sans MS"/>
            </a:endParaRPr>
          </a:p>
          <a:p>
            <a:pPr indent="0" lvl="0" marL="0" rtl="0" algn="l">
              <a:lnSpc>
                <a:spcPct val="86999"/>
              </a:lnSpc>
              <a:spcBef>
                <a:spcPts val="800"/>
              </a:spcBef>
              <a:spcAft>
                <a:spcPts val="0"/>
              </a:spcAft>
              <a:buSzPts val="275"/>
              <a:buNone/>
            </a:pPr>
            <a:r>
              <a:rPr lang="en-CA" sz="700">
                <a:solidFill>
                  <a:schemeClr val="dk1"/>
                </a:solidFill>
                <a:latin typeface="Comic Sans MS"/>
                <a:ea typeface="Comic Sans MS"/>
                <a:cs typeface="Comic Sans MS"/>
                <a:sym typeface="Comic Sans MS"/>
              </a:rPr>
              <a:t>“Inter-Process Communication.” Electron Documentation, Electron, Accessed 9 Oct. 2025. </a:t>
            </a:r>
            <a:r>
              <a:rPr lang="en-CA" sz="700" u="sng">
                <a:solidFill>
                  <a:schemeClr val="dk1"/>
                </a:solidFill>
                <a:latin typeface="Comic Sans MS"/>
                <a:ea typeface="Comic Sans MS"/>
                <a:cs typeface="Comic Sans MS"/>
                <a:sym typeface="Comic Sans MS"/>
                <a:hlinkClick r:id="rId10">
                  <a:extLst>
                    <a:ext uri="{A12FA001-AC4F-418D-AE19-62706E023703}">
                      <ahyp:hlinkClr val="tx"/>
                    </a:ext>
                  </a:extLst>
                </a:hlinkClick>
              </a:rPr>
              <a:t>https://www.electronjs.org/docs/latest/tutorial/ipc</a:t>
            </a:r>
            <a:r>
              <a:rPr lang="en-CA" sz="700">
                <a:solidFill>
                  <a:schemeClr val="dk1"/>
                </a:solidFill>
                <a:latin typeface="Comic Sans MS"/>
                <a:ea typeface="Comic Sans MS"/>
                <a:cs typeface="Comic Sans MS"/>
                <a:sym typeface="Comic Sans MS"/>
              </a:rPr>
              <a:t>.</a:t>
            </a:r>
            <a:endParaRPr sz="700">
              <a:solidFill>
                <a:schemeClr val="dk1"/>
              </a:solidFill>
              <a:latin typeface="Comic Sans MS"/>
              <a:ea typeface="Comic Sans MS"/>
              <a:cs typeface="Comic Sans MS"/>
              <a:sym typeface="Comic Sans MS"/>
            </a:endParaRPr>
          </a:p>
          <a:p>
            <a:pPr indent="0" lvl="0" marL="0" rtl="0" algn="l">
              <a:lnSpc>
                <a:spcPct val="86999"/>
              </a:lnSpc>
              <a:spcBef>
                <a:spcPts val="800"/>
              </a:spcBef>
              <a:spcAft>
                <a:spcPts val="0"/>
              </a:spcAft>
              <a:buSzPts val="275"/>
              <a:buNone/>
            </a:pPr>
            <a:r>
              <a:rPr lang="en-CA" sz="700">
                <a:solidFill>
                  <a:schemeClr val="dk1"/>
                </a:solidFill>
                <a:latin typeface="Comic Sans MS"/>
                <a:ea typeface="Comic Sans MS"/>
                <a:cs typeface="Comic Sans MS"/>
                <a:sym typeface="Comic Sans MS"/>
              </a:rPr>
              <a:t>“What Is SOA? Service-Oriented Architecture Explained.” Amazon Web Services, Amazon, Accessed 9 Oct. 2025. </a:t>
            </a:r>
            <a:r>
              <a:rPr lang="en-CA" sz="700" u="sng">
                <a:solidFill>
                  <a:schemeClr val="dk1"/>
                </a:solidFill>
                <a:latin typeface="Comic Sans MS"/>
                <a:ea typeface="Comic Sans MS"/>
                <a:cs typeface="Comic Sans MS"/>
                <a:sym typeface="Comic Sans MS"/>
                <a:hlinkClick r:id="rId11">
                  <a:extLst>
                    <a:ext uri="{A12FA001-AC4F-418D-AE19-62706E023703}">
                      <ahyp:hlinkClr val="tx"/>
                    </a:ext>
                  </a:extLst>
                </a:hlinkClick>
              </a:rPr>
              <a:t>https://www.aws.amazon.com/what-is/service-oriented-architecture/</a:t>
            </a:r>
            <a:r>
              <a:rPr lang="en-CA" sz="700">
                <a:solidFill>
                  <a:schemeClr val="dk1"/>
                </a:solidFill>
                <a:latin typeface="Comic Sans MS"/>
                <a:ea typeface="Comic Sans MS"/>
                <a:cs typeface="Comic Sans MS"/>
                <a:sym typeface="Comic Sans MS"/>
              </a:rPr>
              <a:t>.</a:t>
            </a:r>
            <a:endParaRPr sz="700">
              <a:solidFill>
                <a:schemeClr val="dk1"/>
              </a:solidFill>
              <a:latin typeface="Comic Sans MS"/>
              <a:ea typeface="Comic Sans MS"/>
              <a:cs typeface="Comic Sans MS"/>
              <a:sym typeface="Comic Sans MS"/>
            </a:endParaRPr>
          </a:p>
          <a:p>
            <a:pPr indent="0" lvl="0" marL="0" rtl="0" algn="l">
              <a:lnSpc>
                <a:spcPct val="86999"/>
              </a:lnSpc>
              <a:spcBef>
                <a:spcPts val="800"/>
              </a:spcBef>
              <a:spcAft>
                <a:spcPts val="0"/>
              </a:spcAft>
              <a:buSzPts val="275"/>
              <a:buNone/>
            </a:pPr>
            <a:r>
              <a:rPr lang="en-CA" sz="700">
                <a:solidFill>
                  <a:schemeClr val="dk1"/>
                </a:solidFill>
                <a:latin typeface="Comic Sans MS"/>
                <a:ea typeface="Comic Sans MS"/>
                <a:cs typeface="Comic Sans MS"/>
                <a:sym typeface="Comic Sans MS"/>
              </a:rPr>
              <a:t>“Singleton Method Design Pattern.” GeeksforGeeks, 26 Sept. 2025. </a:t>
            </a:r>
            <a:r>
              <a:rPr lang="en-CA" sz="700" u="sng">
                <a:solidFill>
                  <a:schemeClr val="dk1"/>
                </a:solidFill>
                <a:latin typeface="Comic Sans MS"/>
                <a:ea typeface="Comic Sans MS"/>
                <a:cs typeface="Comic Sans MS"/>
                <a:sym typeface="Comic Sans MS"/>
                <a:hlinkClick r:id="rId12">
                  <a:extLst>
                    <a:ext uri="{A12FA001-AC4F-418D-AE19-62706E023703}">
                      <ahyp:hlinkClr val="tx"/>
                    </a:ext>
                  </a:extLst>
                </a:hlinkClick>
              </a:rPr>
              <a:t>https://www.geeksforgeeks.org/system-design/singleton-design-pattern/</a:t>
            </a:r>
            <a:r>
              <a:rPr lang="en-CA" sz="700">
                <a:solidFill>
                  <a:schemeClr val="dk1"/>
                </a:solidFill>
                <a:latin typeface="Comic Sans MS"/>
                <a:ea typeface="Comic Sans MS"/>
                <a:cs typeface="Comic Sans MS"/>
                <a:sym typeface="Comic Sans MS"/>
              </a:rPr>
              <a:t>.</a:t>
            </a:r>
            <a:endParaRPr sz="700">
              <a:solidFill>
                <a:schemeClr val="dk1"/>
              </a:solidFill>
              <a:latin typeface="Comic Sans MS"/>
              <a:ea typeface="Comic Sans MS"/>
              <a:cs typeface="Comic Sans MS"/>
              <a:sym typeface="Comic Sans MS"/>
            </a:endParaRPr>
          </a:p>
          <a:p>
            <a:pPr indent="0" lvl="0" marL="0" rtl="0" algn="l">
              <a:lnSpc>
                <a:spcPct val="86999"/>
              </a:lnSpc>
              <a:spcBef>
                <a:spcPts val="800"/>
              </a:spcBef>
              <a:spcAft>
                <a:spcPts val="0"/>
              </a:spcAft>
              <a:buSzPts val="275"/>
              <a:buNone/>
            </a:pPr>
            <a:r>
              <a:rPr lang="en-CA" sz="700">
                <a:solidFill>
                  <a:schemeClr val="dk1"/>
                </a:solidFill>
                <a:latin typeface="Comic Sans MS"/>
                <a:ea typeface="Comic Sans MS"/>
                <a:cs typeface="Comic Sans MS"/>
                <a:sym typeface="Comic Sans MS"/>
              </a:rPr>
              <a:t>“React Component Based Architecture.” GeeksforGeeks, 23 July 2025. </a:t>
            </a:r>
            <a:r>
              <a:rPr lang="en-CA" sz="700" u="sng">
                <a:solidFill>
                  <a:schemeClr val="dk1"/>
                </a:solidFill>
                <a:latin typeface="Comic Sans MS"/>
                <a:ea typeface="Comic Sans MS"/>
                <a:cs typeface="Comic Sans MS"/>
                <a:sym typeface="Comic Sans MS"/>
                <a:hlinkClick r:id="rId13">
                  <a:extLst>
                    <a:ext uri="{A12FA001-AC4F-418D-AE19-62706E023703}">
                      <ahyp:hlinkClr val="tx"/>
                    </a:ext>
                  </a:extLst>
                </a:hlinkClick>
              </a:rPr>
              <a:t>https://www.geeksforgeeks.org/reactjs/react-component-based-architecture</a:t>
            </a:r>
            <a:r>
              <a:rPr lang="en-CA" sz="700">
                <a:solidFill>
                  <a:schemeClr val="dk1"/>
                </a:solidFill>
                <a:latin typeface="Comic Sans MS"/>
                <a:ea typeface="Comic Sans MS"/>
                <a:cs typeface="Comic Sans MS"/>
                <a:sym typeface="Comic Sans MS"/>
              </a:rPr>
              <a:t>.</a:t>
            </a:r>
            <a:endParaRPr sz="700">
              <a:solidFill>
                <a:schemeClr val="dk1"/>
              </a:solidFill>
              <a:latin typeface="Comic Sans MS"/>
              <a:ea typeface="Comic Sans MS"/>
              <a:cs typeface="Comic Sans MS"/>
              <a:sym typeface="Comic Sans MS"/>
            </a:endParaRPr>
          </a:p>
          <a:p>
            <a:pPr indent="0" lvl="0" marL="0" rtl="0" algn="l">
              <a:lnSpc>
                <a:spcPct val="86999"/>
              </a:lnSpc>
              <a:spcBef>
                <a:spcPts val="800"/>
              </a:spcBef>
              <a:spcAft>
                <a:spcPts val="0"/>
              </a:spcAft>
              <a:buSzPts val="275"/>
              <a:buNone/>
            </a:pPr>
            <a:r>
              <a:rPr lang="en-CA" sz="700">
                <a:solidFill>
                  <a:schemeClr val="dk1"/>
                </a:solidFill>
                <a:latin typeface="Comic Sans MS"/>
                <a:ea typeface="Comic Sans MS"/>
                <a:cs typeface="Comic Sans MS"/>
                <a:sym typeface="Comic Sans MS"/>
              </a:rPr>
              <a:t>“Extension Host.” Visual Studio Code Extension API Documentation, Microsoft, Accessed 9 Oct. 2025. </a:t>
            </a:r>
            <a:r>
              <a:rPr lang="en-CA" sz="700" u="sng">
                <a:solidFill>
                  <a:schemeClr val="dk1"/>
                </a:solidFill>
                <a:latin typeface="Comic Sans MS"/>
                <a:ea typeface="Comic Sans MS"/>
                <a:cs typeface="Comic Sans MS"/>
                <a:sym typeface="Comic Sans MS"/>
                <a:hlinkClick r:id="rId14">
                  <a:extLst>
                    <a:ext uri="{A12FA001-AC4F-418D-AE19-62706E023703}">
                      <ahyp:hlinkClr val="tx"/>
                    </a:ext>
                  </a:extLst>
                </a:hlinkClick>
              </a:rPr>
              <a:t>https://www.code.visualstudio.com/api/advanced-topics/extension-host</a:t>
            </a:r>
            <a:r>
              <a:rPr lang="en-CA" sz="700">
                <a:solidFill>
                  <a:schemeClr val="dk1"/>
                </a:solidFill>
                <a:latin typeface="Comic Sans MS"/>
                <a:ea typeface="Comic Sans MS"/>
                <a:cs typeface="Comic Sans MS"/>
                <a:sym typeface="Comic Sans MS"/>
              </a:rPr>
              <a:t>.</a:t>
            </a:r>
            <a:endParaRPr sz="700">
              <a:solidFill>
                <a:schemeClr val="dk1"/>
              </a:solidFill>
              <a:latin typeface="Comic Sans MS"/>
              <a:ea typeface="Comic Sans MS"/>
              <a:cs typeface="Comic Sans MS"/>
              <a:sym typeface="Comic Sans MS"/>
            </a:endParaRPr>
          </a:p>
          <a:p>
            <a:pPr indent="0" lvl="0" marL="0" rtl="0" algn="l">
              <a:lnSpc>
                <a:spcPct val="86999"/>
              </a:lnSpc>
              <a:spcBef>
                <a:spcPts val="800"/>
              </a:spcBef>
              <a:spcAft>
                <a:spcPts val="0"/>
              </a:spcAft>
              <a:buSzPts val="275"/>
              <a:buNone/>
            </a:pPr>
            <a:r>
              <a:rPr lang="en-CA" sz="700">
                <a:solidFill>
                  <a:schemeClr val="dk1"/>
                </a:solidFill>
                <a:latin typeface="Comic Sans MS"/>
                <a:ea typeface="Comic Sans MS"/>
                <a:cs typeface="Comic Sans MS"/>
                <a:sym typeface="Comic Sans MS"/>
              </a:rPr>
              <a:t>“Source Code Organization.” Visual Studio Code Wiki, GitHub, edited 2 Oct. 2025. </a:t>
            </a:r>
            <a:r>
              <a:rPr lang="en-CA" sz="700" u="sng">
                <a:solidFill>
                  <a:schemeClr val="dk1"/>
                </a:solidFill>
                <a:latin typeface="Comic Sans MS"/>
                <a:ea typeface="Comic Sans MS"/>
                <a:cs typeface="Comic Sans MS"/>
                <a:sym typeface="Comic Sans MS"/>
                <a:hlinkClick r:id="rId15">
                  <a:extLst>
                    <a:ext uri="{A12FA001-AC4F-418D-AE19-62706E023703}">
                      <ahyp:hlinkClr val="tx"/>
                    </a:ext>
                  </a:extLst>
                </a:hlinkClick>
              </a:rPr>
              <a:t>https://www.github.com/microsoft/vscode/wiki/Source-Code-Organization</a:t>
            </a:r>
            <a:r>
              <a:rPr lang="en-CA" sz="700">
                <a:solidFill>
                  <a:schemeClr val="dk1"/>
                </a:solidFill>
                <a:latin typeface="Comic Sans MS"/>
                <a:ea typeface="Comic Sans MS"/>
                <a:cs typeface="Comic Sans MS"/>
                <a:sym typeface="Comic Sans MS"/>
              </a:rPr>
              <a:t>.</a:t>
            </a:r>
            <a:endParaRPr sz="700">
              <a:solidFill>
                <a:schemeClr val="dk1"/>
              </a:solidFill>
              <a:latin typeface="Comic Sans MS"/>
              <a:ea typeface="Comic Sans MS"/>
              <a:cs typeface="Comic Sans MS"/>
              <a:sym typeface="Comic Sans MS"/>
            </a:endParaRPr>
          </a:p>
          <a:p>
            <a:pPr indent="0" lvl="0" marL="0" rtl="0" algn="l">
              <a:lnSpc>
                <a:spcPct val="86999"/>
              </a:lnSpc>
              <a:spcBef>
                <a:spcPts val="800"/>
              </a:spcBef>
              <a:spcAft>
                <a:spcPts val="0"/>
              </a:spcAft>
              <a:buSzPts val="275"/>
              <a:buNone/>
            </a:pPr>
            <a:r>
              <a:rPr lang="en-CA" sz="700">
                <a:solidFill>
                  <a:schemeClr val="dk1"/>
                </a:solidFill>
                <a:latin typeface="Comic Sans MS"/>
                <a:ea typeface="Comic Sans MS"/>
                <a:cs typeface="Comic Sans MS"/>
                <a:sym typeface="Comic Sans MS"/>
              </a:rPr>
              <a:t>“Language Server Protocol.” Microsoft Open Source, Microsoft, 2025. </a:t>
            </a:r>
            <a:r>
              <a:rPr lang="en-CA" sz="700" u="sng">
                <a:solidFill>
                  <a:schemeClr val="dk1"/>
                </a:solidFill>
                <a:latin typeface="Comic Sans MS"/>
                <a:ea typeface="Comic Sans MS"/>
                <a:cs typeface="Comic Sans MS"/>
                <a:sym typeface="Comic Sans MS"/>
                <a:hlinkClick r:id="rId16">
                  <a:extLst>
                    <a:ext uri="{A12FA001-AC4F-418D-AE19-62706E023703}">
                      <ahyp:hlinkClr val="tx"/>
                    </a:ext>
                  </a:extLst>
                </a:hlinkClick>
              </a:rPr>
              <a:t>https://www.microsoft.github.io/language-server-protocol/</a:t>
            </a:r>
            <a:r>
              <a:rPr lang="en-CA" sz="700">
                <a:solidFill>
                  <a:schemeClr val="dk1"/>
                </a:solidFill>
                <a:latin typeface="Comic Sans MS"/>
                <a:ea typeface="Comic Sans MS"/>
                <a:cs typeface="Comic Sans MS"/>
                <a:sym typeface="Comic Sans MS"/>
              </a:rPr>
              <a:t>.</a:t>
            </a:r>
            <a:endParaRPr sz="700">
              <a:solidFill>
                <a:schemeClr val="dk1"/>
              </a:solidFill>
              <a:latin typeface="Comic Sans MS"/>
              <a:ea typeface="Comic Sans MS"/>
              <a:cs typeface="Comic Sans MS"/>
              <a:sym typeface="Comic Sans MS"/>
            </a:endParaRPr>
          </a:p>
          <a:p>
            <a:pPr indent="0" lvl="0" marL="0" rtl="0" algn="l">
              <a:lnSpc>
                <a:spcPct val="86999"/>
              </a:lnSpc>
              <a:spcBef>
                <a:spcPts val="800"/>
              </a:spcBef>
              <a:spcAft>
                <a:spcPts val="0"/>
              </a:spcAft>
              <a:buSzPts val="275"/>
              <a:buNone/>
            </a:pPr>
            <a:r>
              <a:rPr lang="en-CA" sz="700">
                <a:solidFill>
                  <a:schemeClr val="dk1"/>
                </a:solidFill>
                <a:latin typeface="Comic Sans MS"/>
                <a:ea typeface="Comic Sans MS"/>
                <a:cs typeface="Comic Sans MS"/>
                <a:sym typeface="Comic Sans MS"/>
              </a:rPr>
              <a:t>“Chat Participants and Agents.” Visual Studio Code Extension Guide, Microsoft, Accessed 9 Oct. 2025. </a:t>
            </a:r>
            <a:r>
              <a:rPr lang="en-CA" sz="700" u="sng">
                <a:solidFill>
                  <a:schemeClr val="dk1"/>
                </a:solidFill>
                <a:latin typeface="Comic Sans MS"/>
                <a:ea typeface="Comic Sans MS"/>
                <a:cs typeface="Comic Sans MS"/>
                <a:sym typeface="Comic Sans MS"/>
                <a:hlinkClick r:id="rId17">
                  <a:extLst>
                    <a:ext uri="{A12FA001-AC4F-418D-AE19-62706E023703}">
                      <ahyp:hlinkClr val="tx"/>
                    </a:ext>
                  </a:extLst>
                </a:hlinkClick>
              </a:rPr>
              <a:t>https://www.code.visualstudio.com/api/extension-guides/chat</a:t>
            </a:r>
            <a:r>
              <a:rPr lang="en-CA" sz="700">
                <a:solidFill>
                  <a:schemeClr val="dk1"/>
                </a:solidFill>
                <a:latin typeface="Comic Sans MS"/>
                <a:ea typeface="Comic Sans MS"/>
                <a:cs typeface="Comic Sans MS"/>
                <a:sym typeface="Comic Sans MS"/>
              </a:rPr>
              <a:t>.</a:t>
            </a:r>
            <a:endParaRPr sz="700">
              <a:solidFill>
                <a:schemeClr val="dk1"/>
              </a:solidFill>
              <a:latin typeface="Comic Sans MS"/>
              <a:ea typeface="Comic Sans MS"/>
              <a:cs typeface="Comic Sans MS"/>
              <a:sym typeface="Comic Sans MS"/>
            </a:endParaRPr>
          </a:p>
          <a:p>
            <a:pPr indent="0" lvl="0" marL="0" rtl="0" algn="l">
              <a:lnSpc>
                <a:spcPct val="86999"/>
              </a:lnSpc>
              <a:spcBef>
                <a:spcPts val="800"/>
              </a:spcBef>
              <a:spcAft>
                <a:spcPts val="0"/>
              </a:spcAft>
              <a:buSzPts val="275"/>
              <a:buNone/>
            </a:pPr>
            <a:r>
              <a:rPr lang="en-CA" sz="700">
                <a:solidFill>
                  <a:schemeClr val="dk1"/>
                </a:solidFill>
                <a:latin typeface="Comic Sans MS"/>
                <a:ea typeface="Comic Sans MS"/>
                <a:cs typeface="Comic Sans MS"/>
                <a:sym typeface="Comic Sans MS"/>
              </a:rPr>
              <a:t>“VOID_CODEBASE_GUIDE.md.” Void Editor Repository, GitHub, Accessed 9 Oct. 2025. </a:t>
            </a:r>
            <a:r>
              <a:rPr lang="en-CA" sz="700" u="sng">
                <a:solidFill>
                  <a:schemeClr val="dk1"/>
                </a:solidFill>
                <a:latin typeface="Comic Sans MS"/>
                <a:ea typeface="Comic Sans MS"/>
                <a:cs typeface="Comic Sans MS"/>
                <a:sym typeface="Comic Sans MS"/>
                <a:hlinkClick r:id="rId18">
                  <a:extLst>
                    <a:ext uri="{A12FA001-AC4F-418D-AE19-62706E023703}">
                      <ahyp:hlinkClr val="tx"/>
                    </a:ext>
                  </a:extLst>
                </a:hlinkClick>
              </a:rPr>
              <a:t>https://www.github.com/voideditor/void/blob/main/VOID_CODEBASE_GUIDE.md</a:t>
            </a:r>
            <a:r>
              <a:rPr lang="en-CA" sz="700">
                <a:solidFill>
                  <a:schemeClr val="dk1"/>
                </a:solidFill>
                <a:latin typeface="Comic Sans MS"/>
                <a:ea typeface="Comic Sans MS"/>
                <a:cs typeface="Comic Sans MS"/>
                <a:sym typeface="Comic Sans MS"/>
              </a:rPr>
              <a:t>.</a:t>
            </a:r>
            <a:endParaRPr sz="700">
              <a:solidFill>
                <a:schemeClr val="dk1"/>
              </a:solidFill>
              <a:latin typeface="Comic Sans MS"/>
              <a:ea typeface="Comic Sans MS"/>
              <a:cs typeface="Comic Sans MS"/>
              <a:sym typeface="Comic Sans MS"/>
            </a:endParaRPr>
          </a:p>
          <a:p>
            <a:pPr indent="0" lvl="0" marL="0" rtl="0" algn="l">
              <a:lnSpc>
                <a:spcPct val="86999"/>
              </a:lnSpc>
              <a:spcBef>
                <a:spcPts val="800"/>
              </a:spcBef>
              <a:spcAft>
                <a:spcPts val="0"/>
              </a:spcAft>
              <a:buSzPts val="275"/>
              <a:buNone/>
            </a:pPr>
            <a:r>
              <a:rPr lang="en-CA" sz="700">
                <a:solidFill>
                  <a:schemeClr val="dk1"/>
                </a:solidFill>
                <a:latin typeface="Comic Sans MS"/>
                <a:ea typeface="Comic Sans MS"/>
                <a:cs typeface="Comic Sans MS"/>
                <a:sym typeface="Comic Sans MS"/>
              </a:rPr>
              <a:t>Couriol, Bruno. “The Void IDE, Open-Source Alternative to Cursor, Released in Beta.” InfoQ, 21 June 2025. </a:t>
            </a:r>
            <a:r>
              <a:rPr lang="en-CA" sz="700" u="sng">
                <a:solidFill>
                  <a:schemeClr val="dk1"/>
                </a:solidFill>
                <a:latin typeface="Comic Sans MS"/>
                <a:ea typeface="Comic Sans MS"/>
                <a:cs typeface="Comic Sans MS"/>
                <a:sym typeface="Comic Sans MS"/>
                <a:hlinkClick r:id="rId19">
                  <a:extLst>
                    <a:ext uri="{A12FA001-AC4F-418D-AE19-62706E023703}">
                      <ahyp:hlinkClr val="tx"/>
                    </a:ext>
                  </a:extLst>
                </a:hlinkClick>
              </a:rPr>
              <a:t>https://www.infoq.com/news/2025/06/void-ide-beta-release/</a:t>
            </a:r>
            <a:r>
              <a:rPr lang="en-CA" sz="700">
                <a:solidFill>
                  <a:schemeClr val="dk1"/>
                </a:solidFill>
                <a:latin typeface="Comic Sans MS"/>
                <a:ea typeface="Comic Sans MS"/>
                <a:cs typeface="Comic Sans MS"/>
                <a:sym typeface="Comic Sans MS"/>
              </a:rPr>
              <a:t>.</a:t>
            </a:r>
            <a:endParaRPr sz="700">
              <a:solidFill>
                <a:schemeClr val="dk1"/>
              </a:solidFill>
              <a:latin typeface="Comic Sans MS"/>
              <a:ea typeface="Comic Sans MS"/>
              <a:cs typeface="Comic Sans MS"/>
              <a:sym typeface="Comic Sans MS"/>
            </a:endParaRPr>
          </a:p>
          <a:p>
            <a:pPr indent="0" lvl="0" marL="0" rtl="0" algn="l">
              <a:lnSpc>
                <a:spcPct val="86999"/>
              </a:lnSpc>
              <a:spcBef>
                <a:spcPts val="800"/>
              </a:spcBef>
              <a:spcAft>
                <a:spcPts val="0"/>
              </a:spcAft>
              <a:buSzPts val="275"/>
              <a:buNone/>
            </a:pPr>
            <a:r>
              <a:rPr lang="en-CA" sz="700">
                <a:solidFill>
                  <a:schemeClr val="dk1"/>
                </a:solidFill>
                <a:latin typeface="Comic Sans MS"/>
                <a:ea typeface="Comic Sans MS"/>
                <a:cs typeface="Comic Sans MS"/>
                <a:sym typeface="Comic Sans MS"/>
              </a:rPr>
              <a:t>Rudra, Sourav. “Void Editor Is Shaping Up Well: Is It Ready to Take on Cursor and Copilot?” It’s FOSS News, 25 June 2025. </a:t>
            </a:r>
            <a:r>
              <a:rPr lang="en-CA" sz="700" u="sng">
                <a:solidFill>
                  <a:schemeClr val="dk1"/>
                </a:solidFill>
                <a:latin typeface="Comic Sans MS"/>
                <a:ea typeface="Comic Sans MS"/>
                <a:cs typeface="Comic Sans MS"/>
                <a:sym typeface="Comic Sans MS"/>
                <a:hlinkClick r:id="rId20">
                  <a:extLst>
                    <a:ext uri="{A12FA001-AC4F-418D-AE19-62706E023703}">
                      <ahyp:hlinkClr val="tx"/>
                    </a:ext>
                  </a:extLst>
                </a:hlinkClick>
              </a:rPr>
              <a:t>https://www.news.itsfoss.com/void-editor/</a:t>
            </a:r>
            <a:r>
              <a:rPr lang="en-CA" sz="700">
                <a:solidFill>
                  <a:schemeClr val="dk1"/>
                </a:solidFill>
                <a:latin typeface="Comic Sans MS"/>
                <a:ea typeface="Comic Sans MS"/>
                <a:cs typeface="Comic Sans MS"/>
                <a:sym typeface="Comic Sans MS"/>
              </a:rPr>
              <a:t>.</a:t>
            </a:r>
            <a:endParaRPr sz="700">
              <a:solidFill>
                <a:schemeClr val="dk1"/>
              </a:solidFill>
              <a:latin typeface="Comic Sans MS"/>
              <a:ea typeface="Comic Sans MS"/>
              <a:cs typeface="Comic Sans MS"/>
              <a:sym typeface="Comic Sans MS"/>
            </a:endParaRPr>
          </a:p>
          <a:p>
            <a:pPr indent="0" lvl="0" marL="0" rtl="0" algn="l">
              <a:lnSpc>
                <a:spcPct val="86999"/>
              </a:lnSpc>
              <a:spcBef>
                <a:spcPts val="800"/>
              </a:spcBef>
              <a:spcAft>
                <a:spcPts val="0"/>
              </a:spcAft>
              <a:buSzPts val="275"/>
              <a:buNone/>
            </a:pPr>
            <a:r>
              <a:rPr lang="en-CA" sz="700">
                <a:solidFill>
                  <a:schemeClr val="dk1"/>
                </a:solidFill>
                <a:latin typeface="Comic Sans MS"/>
                <a:ea typeface="Comic Sans MS"/>
                <a:cs typeface="Comic Sans MS"/>
                <a:sym typeface="Comic Sans MS"/>
              </a:rPr>
              <a:t>Kumar, Aditya. “Void IDE: The Comprehensive Guide to the Open-Source Cursor Alternative.” Medium, 24 Mar. 2025. </a:t>
            </a:r>
            <a:r>
              <a:rPr lang="en-CA" sz="700" u="sng">
                <a:solidFill>
                  <a:schemeClr val="dk1"/>
                </a:solidFill>
                <a:latin typeface="Comic Sans MS"/>
                <a:ea typeface="Comic Sans MS"/>
                <a:cs typeface="Comic Sans MS"/>
                <a:sym typeface="Comic Sans MS"/>
                <a:hlinkClick r:id="rId21">
                  <a:extLst>
                    <a:ext uri="{A12FA001-AC4F-418D-AE19-62706E023703}">
                      <ahyp:hlinkClr val="tx"/>
                    </a:ext>
                  </a:extLst>
                </a:hlinkClick>
              </a:rPr>
              <a:t>https://www.medium.com/@adityakumar2001/void-ide-the-comprehensive-guide-to-the-open-source-cursor-alternative-2a6b17cae235</a:t>
            </a:r>
            <a:r>
              <a:rPr lang="en-CA" sz="700">
                <a:solidFill>
                  <a:schemeClr val="dk1"/>
                </a:solidFill>
                <a:latin typeface="Comic Sans MS"/>
                <a:ea typeface="Comic Sans MS"/>
                <a:cs typeface="Comic Sans MS"/>
                <a:sym typeface="Comic Sans MS"/>
              </a:rPr>
              <a:t>.</a:t>
            </a:r>
            <a:endParaRPr sz="700">
              <a:solidFill>
                <a:schemeClr val="dk1"/>
              </a:solidFill>
              <a:latin typeface="Comic Sans MS"/>
              <a:ea typeface="Comic Sans MS"/>
              <a:cs typeface="Comic Sans MS"/>
              <a:sym typeface="Comic Sans MS"/>
            </a:endParaRPr>
          </a:p>
          <a:p>
            <a:pPr indent="0" lvl="0" marL="0" rtl="0" algn="l">
              <a:lnSpc>
                <a:spcPct val="86999"/>
              </a:lnSpc>
              <a:spcBef>
                <a:spcPts val="800"/>
              </a:spcBef>
              <a:spcAft>
                <a:spcPts val="0"/>
              </a:spcAft>
              <a:buSzPts val="275"/>
              <a:buNone/>
            </a:pPr>
            <a:r>
              <a:rPr lang="en-CA" sz="700">
                <a:solidFill>
                  <a:schemeClr val="dk1"/>
                </a:solidFill>
                <a:latin typeface="Comic Sans MS"/>
                <a:ea typeface="Comic Sans MS"/>
                <a:cs typeface="Comic Sans MS"/>
                <a:sym typeface="Comic Sans MS"/>
              </a:rPr>
              <a:t>Kumar, Ayush. “Void + Ollama + LLMs: How I Turned My Code Editor into a Full-Blown AI Workbench.” DEV Community, 26 May 2025. </a:t>
            </a:r>
            <a:r>
              <a:rPr lang="en-CA" sz="700" u="sng">
                <a:solidFill>
                  <a:schemeClr val="dk1"/>
                </a:solidFill>
                <a:latin typeface="Comic Sans MS"/>
                <a:ea typeface="Comic Sans MS"/>
                <a:cs typeface="Comic Sans MS"/>
                <a:sym typeface="Comic Sans MS"/>
                <a:hlinkClick r:id="rId22">
                  <a:extLst>
                    <a:ext uri="{A12FA001-AC4F-418D-AE19-62706E023703}">
                      <ahyp:hlinkClr val="tx"/>
                    </a:ext>
                  </a:extLst>
                </a:hlinkClick>
              </a:rPr>
              <a:t>https://www.dev.to/nodeshiftcloud/void-ollama-llms-how-i-turned-my-code-editor-into-a-full-blown-ai-workbench-eop</a:t>
            </a:r>
            <a:r>
              <a:rPr lang="en-CA" sz="700">
                <a:solidFill>
                  <a:schemeClr val="dk1"/>
                </a:solidFill>
                <a:latin typeface="Comic Sans MS"/>
                <a:ea typeface="Comic Sans MS"/>
                <a:cs typeface="Comic Sans MS"/>
                <a:sym typeface="Comic Sans MS"/>
              </a:rPr>
              <a:t>.</a:t>
            </a:r>
            <a:endParaRPr sz="700">
              <a:solidFill>
                <a:schemeClr val="dk1"/>
              </a:solidFill>
              <a:latin typeface="Comic Sans MS"/>
              <a:ea typeface="Comic Sans MS"/>
              <a:cs typeface="Comic Sans MS"/>
              <a:sym typeface="Comic Sans MS"/>
            </a:endParaRPr>
          </a:p>
          <a:p>
            <a:pPr indent="0" lvl="0" marL="0" rtl="0" algn="l">
              <a:lnSpc>
                <a:spcPct val="95000"/>
              </a:lnSpc>
              <a:spcBef>
                <a:spcPts val="800"/>
              </a:spcBef>
              <a:spcAft>
                <a:spcPts val="1200"/>
              </a:spcAft>
              <a:buSzPts val="275"/>
              <a:buNone/>
            </a:pPr>
            <a:r>
              <a:t/>
            </a:r>
            <a:endParaRPr sz="700">
              <a:solidFill>
                <a:schemeClr val="dk1"/>
              </a:solidFill>
              <a:latin typeface="Comic Sans MS"/>
              <a:ea typeface="Comic Sans MS"/>
              <a:cs typeface="Comic Sans MS"/>
              <a:sym typeface="Comic Sans MS"/>
            </a:endParaRPr>
          </a:p>
        </p:txBody>
      </p:sp>
      <p:sp>
        <p:nvSpPr>
          <p:cNvPr id="245" name="Google Shape;245;p36"/>
          <p:cNvSpPr txBox="1"/>
          <p:nvPr/>
        </p:nvSpPr>
        <p:spPr>
          <a:xfrm>
            <a:off x="5266158" y="26096"/>
            <a:ext cx="2873400" cy="370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CA" sz="1100">
                <a:solidFill>
                  <a:schemeClr val="accent2"/>
                </a:solidFill>
                <a:latin typeface="Comic Sans MS"/>
                <a:ea typeface="Comic Sans MS"/>
                <a:cs typeface="Comic Sans MS"/>
                <a:sym typeface="Comic Sans MS"/>
              </a:rPr>
              <a:t>welcome to </a:t>
            </a:r>
            <a:r>
              <a:rPr i="1" lang="en-CA" sz="1100">
                <a:solidFill>
                  <a:schemeClr val="dk1"/>
                </a:solidFill>
                <a:latin typeface="Comic Sans MS"/>
                <a:ea typeface="Comic Sans MS"/>
                <a:cs typeface="Comic Sans MS"/>
                <a:sym typeface="Comic Sans MS"/>
              </a:rPr>
              <a:t>twenty fourst</a:t>
            </a:r>
            <a:r>
              <a:rPr i="1" lang="en-CA" sz="1100">
                <a:solidFill>
                  <a:schemeClr val="accent2"/>
                </a:solidFill>
                <a:latin typeface="Comic Sans MS"/>
                <a:ea typeface="Comic Sans MS"/>
                <a:cs typeface="Comic Sans MS"/>
                <a:sym typeface="Comic Sans MS"/>
              </a:rPr>
              <a:t> homepage</a:t>
            </a:r>
            <a:endParaRPr i="1" sz="1100">
              <a:solidFill>
                <a:schemeClr val="accent2"/>
              </a:solidFill>
              <a:latin typeface="Comic Sans MS"/>
              <a:ea typeface="Comic Sans MS"/>
              <a:cs typeface="Comic Sans MS"/>
              <a:sym typeface="Comic Sans M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7"/>
          <p:cNvSpPr txBox="1"/>
          <p:nvPr>
            <p:ph type="title"/>
          </p:nvPr>
        </p:nvSpPr>
        <p:spPr>
          <a:xfrm rot="-1076356">
            <a:off x="311719" y="2150813"/>
            <a:ext cx="8520538" cy="841894"/>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CA">
                <a:solidFill>
                  <a:srgbClr val="00FF00"/>
                </a:solidFill>
                <a:latin typeface="Comic Sans MS"/>
                <a:ea typeface="Comic Sans MS"/>
                <a:cs typeface="Comic Sans MS"/>
                <a:sym typeface="Comic Sans MS"/>
              </a:rPr>
              <a:t>Thank you &gt;3&gt; !!!!11!!!1</a:t>
            </a:r>
            <a:endParaRPr>
              <a:solidFill>
                <a:srgbClr val="00FF00"/>
              </a:solidFill>
              <a:latin typeface="Comic Sans MS"/>
              <a:ea typeface="Comic Sans MS"/>
              <a:cs typeface="Comic Sans MS"/>
              <a:sym typeface="Comic Sans MS"/>
            </a:endParaRPr>
          </a:p>
        </p:txBody>
      </p:sp>
      <p:sp>
        <p:nvSpPr>
          <p:cNvPr id="251" name="Google Shape;251;p37"/>
          <p:cNvSpPr txBox="1"/>
          <p:nvPr/>
        </p:nvSpPr>
        <p:spPr>
          <a:xfrm>
            <a:off x="6270850" y="0"/>
            <a:ext cx="2873400" cy="370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CA" sz="1100">
                <a:solidFill>
                  <a:schemeClr val="dk1"/>
                </a:solidFill>
                <a:latin typeface="Comic Sans MS"/>
                <a:ea typeface="Comic Sans MS"/>
                <a:cs typeface="Comic Sans MS"/>
                <a:sym typeface="Comic Sans MS"/>
              </a:rPr>
              <a:t>welcome to </a:t>
            </a:r>
            <a:r>
              <a:rPr i="1" lang="en-CA" sz="1100">
                <a:solidFill>
                  <a:srgbClr val="9AD621"/>
                </a:solidFill>
                <a:latin typeface="Comic Sans MS"/>
                <a:ea typeface="Comic Sans MS"/>
                <a:cs typeface="Comic Sans MS"/>
                <a:sym typeface="Comic Sans MS"/>
              </a:rPr>
              <a:t>twenty sips </a:t>
            </a:r>
            <a:r>
              <a:rPr i="1" lang="en-CA" sz="1100">
                <a:solidFill>
                  <a:schemeClr val="dk1"/>
                </a:solidFill>
                <a:latin typeface="Comic Sans MS"/>
                <a:ea typeface="Comic Sans MS"/>
                <a:cs typeface="Comic Sans MS"/>
                <a:sym typeface="Comic Sans MS"/>
              </a:rPr>
              <a:t>homepage</a:t>
            </a:r>
            <a:endParaRPr i="1" sz="1100">
              <a:solidFill>
                <a:schemeClr val="dk1"/>
              </a:solidFill>
              <a:latin typeface="Comic Sans MS"/>
              <a:ea typeface="Comic Sans MS"/>
              <a:cs typeface="Comic Sans MS"/>
              <a:sym typeface="Comic Sans MS"/>
            </a:endParaRPr>
          </a:p>
        </p:txBody>
      </p:sp>
      <p:sp>
        <p:nvSpPr>
          <p:cNvPr id="252" name="Google Shape;252;p37"/>
          <p:cNvSpPr/>
          <p:nvPr/>
        </p:nvSpPr>
        <p:spPr>
          <a:xfrm rot="9720561">
            <a:off x="2153043" y="2193239"/>
            <a:ext cx="4600114" cy="70108"/>
          </a:xfrm>
          <a:prstGeom prst="rightArrow">
            <a:avLst>
              <a:gd fmla="val 50000" name="adj1"/>
              <a:gd fmla="val 50000" name="adj2"/>
            </a:avLst>
          </a:pr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3" name="Google Shape;253;p37"/>
          <p:cNvSpPr/>
          <p:nvPr/>
        </p:nvSpPr>
        <p:spPr>
          <a:xfrm rot="-1121235">
            <a:off x="2456483" y="2932182"/>
            <a:ext cx="4567385" cy="107961"/>
          </a:xfrm>
          <a:prstGeom prst="rightArrow">
            <a:avLst>
              <a:gd fmla="val 50000" name="adj1"/>
              <a:gd fmla="val 50000" name="adj2"/>
            </a:avLst>
          </a:pr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p15" title="vibrant-y2k-style-abstract-background-with-digital-wireframe-landscape-flowing-liquid-metallic-texture-perfect-nostalgic-themes-tech-designs-3d-render_429124-8497.png"/>
          <p:cNvPicPr preferRelativeResize="0"/>
          <p:nvPr/>
        </p:nvPicPr>
        <p:blipFill>
          <a:blip r:embed="rId3">
            <a:alphaModFix/>
          </a:blip>
          <a:stretch>
            <a:fillRect/>
          </a:stretch>
        </p:blipFill>
        <p:spPr>
          <a:xfrm>
            <a:off x="0" y="0"/>
            <a:ext cx="9144001" cy="5143500"/>
          </a:xfrm>
          <a:prstGeom prst="rect">
            <a:avLst/>
          </a:prstGeom>
          <a:noFill/>
          <a:ln>
            <a:noFill/>
          </a:ln>
        </p:spPr>
      </p:pic>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latin typeface="Comic Sans MS"/>
                <a:ea typeface="Comic Sans MS"/>
                <a:cs typeface="Comic Sans MS"/>
                <a:sym typeface="Comic Sans MS"/>
              </a:rPr>
              <a:t>Abstract</a:t>
            </a:r>
            <a:endParaRPr>
              <a:latin typeface="Comic Sans MS"/>
              <a:ea typeface="Comic Sans MS"/>
              <a:cs typeface="Comic Sans MS"/>
              <a:sym typeface="Comic Sans MS"/>
            </a:endParaRPr>
          </a:p>
        </p:txBody>
      </p:sp>
      <p:sp>
        <p:nvSpPr>
          <p:cNvPr id="74" name="Google Shape;74;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Comic Sans MS"/>
              <a:buChar char="-"/>
            </a:pPr>
            <a:r>
              <a:rPr lang="en-CA">
                <a:solidFill>
                  <a:srgbClr val="00FF00"/>
                </a:solidFill>
                <a:latin typeface="Comic Sans MS"/>
                <a:ea typeface="Comic Sans MS"/>
                <a:cs typeface="Comic Sans MS"/>
                <a:sym typeface="Comic Sans MS"/>
              </a:rPr>
              <a:t>Void </a:t>
            </a:r>
            <a:r>
              <a:rPr lang="en-CA">
                <a:latin typeface="Comic Sans MS"/>
                <a:ea typeface="Comic Sans MS"/>
                <a:cs typeface="Comic Sans MS"/>
                <a:sym typeface="Comic Sans MS"/>
              </a:rPr>
              <a:t>is a privacy-first, open-source fork of Visual Studio Code</a:t>
            </a:r>
            <a:endParaRPr>
              <a:latin typeface="Comic Sans MS"/>
              <a:ea typeface="Comic Sans MS"/>
              <a:cs typeface="Comic Sans MS"/>
              <a:sym typeface="Comic Sans MS"/>
            </a:endParaRPr>
          </a:p>
          <a:p>
            <a:pPr indent="-342900" lvl="0" marL="457200" rtl="0" algn="l">
              <a:spcBef>
                <a:spcPts val="0"/>
              </a:spcBef>
              <a:spcAft>
                <a:spcPts val="0"/>
              </a:spcAft>
              <a:buSzPts val="1800"/>
              <a:buFont typeface="Comic Sans MS"/>
              <a:buChar char="-"/>
            </a:pPr>
            <a:r>
              <a:rPr lang="en-CA">
                <a:latin typeface="Comic Sans MS"/>
                <a:ea typeface="Comic Sans MS"/>
                <a:cs typeface="Comic Sans MS"/>
                <a:sym typeface="Comic Sans MS"/>
              </a:rPr>
              <a:t>Adds AI-native features (quick inline edits, contextual chat, autocomplete, and agentic tools)  without sending code through proprietary servers</a:t>
            </a:r>
            <a:endParaRPr>
              <a:latin typeface="Comic Sans MS"/>
              <a:ea typeface="Comic Sans MS"/>
              <a:cs typeface="Comic Sans MS"/>
              <a:sym typeface="Comic Sans MS"/>
            </a:endParaRPr>
          </a:p>
          <a:p>
            <a:pPr indent="-342900" lvl="0" marL="457200" rtl="0" algn="l">
              <a:spcBef>
                <a:spcPts val="0"/>
              </a:spcBef>
              <a:spcAft>
                <a:spcPts val="0"/>
              </a:spcAft>
              <a:buSzPts val="1800"/>
              <a:buFont typeface="Comic Sans MS"/>
              <a:buChar char="-"/>
            </a:pPr>
            <a:r>
              <a:rPr lang="en-CA">
                <a:latin typeface="Comic Sans MS"/>
                <a:ea typeface="Comic Sans MS"/>
                <a:cs typeface="Comic Sans MS"/>
                <a:sym typeface="Comic Sans MS"/>
              </a:rPr>
              <a:t>Built on VS Code’s Electron foundation with new AI runtime and Apply/Checkpoint pipeline.</a:t>
            </a:r>
            <a:endParaRPr>
              <a:latin typeface="Comic Sans MS"/>
              <a:ea typeface="Comic Sans MS"/>
              <a:cs typeface="Comic Sans MS"/>
              <a:sym typeface="Comic Sans MS"/>
            </a:endParaRPr>
          </a:p>
          <a:p>
            <a:pPr indent="-342900" lvl="0" marL="457200" rtl="0" algn="l">
              <a:spcBef>
                <a:spcPts val="0"/>
              </a:spcBef>
              <a:spcAft>
                <a:spcPts val="0"/>
              </a:spcAft>
              <a:buSzPts val="1800"/>
              <a:buFont typeface="Comic Sans MS"/>
              <a:buChar char="-"/>
            </a:pPr>
            <a:r>
              <a:rPr lang="en-CA">
                <a:latin typeface="Comic Sans MS"/>
                <a:ea typeface="Comic Sans MS"/>
                <a:cs typeface="Comic Sans MS"/>
                <a:sym typeface="Comic Sans MS"/>
              </a:rPr>
              <a:t>Architecture enables responsiveness, testability, and evolvability through clear boundaries between subsystems.</a:t>
            </a:r>
            <a:endParaRPr>
              <a:latin typeface="Comic Sans MS"/>
              <a:ea typeface="Comic Sans MS"/>
              <a:cs typeface="Comic Sans MS"/>
              <a:sym typeface="Comic Sans MS"/>
            </a:endParaRPr>
          </a:p>
        </p:txBody>
      </p:sp>
      <p:sp>
        <p:nvSpPr>
          <p:cNvPr id="75" name="Google Shape;75;p15"/>
          <p:cNvSpPr txBox="1"/>
          <p:nvPr/>
        </p:nvSpPr>
        <p:spPr>
          <a:xfrm>
            <a:off x="7035400" y="0"/>
            <a:ext cx="2108700" cy="370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CA" sz="1100">
                <a:solidFill>
                  <a:srgbClr val="CCCCCC"/>
                </a:solidFill>
                <a:latin typeface="Comic Sans MS"/>
                <a:ea typeface="Comic Sans MS"/>
                <a:cs typeface="Comic Sans MS"/>
                <a:sym typeface="Comic Sans MS"/>
              </a:rPr>
              <a:t>welcome to </a:t>
            </a:r>
            <a:r>
              <a:rPr i="1" lang="en-CA" sz="1100">
                <a:solidFill>
                  <a:schemeClr val="dk1"/>
                </a:solidFill>
                <a:latin typeface="Comic Sans MS"/>
                <a:ea typeface="Comic Sans MS"/>
                <a:cs typeface="Comic Sans MS"/>
                <a:sym typeface="Comic Sans MS"/>
              </a:rPr>
              <a:t>three </a:t>
            </a:r>
            <a:r>
              <a:rPr i="1" lang="en-CA" sz="1100">
                <a:solidFill>
                  <a:srgbClr val="CCCCCC"/>
                </a:solidFill>
                <a:latin typeface="Comic Sans MS"/>
                <a:ea typeface="Comic Sans MS"/>
                <a:cs typeface="Comic Sans MS"/>
                <a:sym typeface="Comic Sans MS"/>
              </a:rPr>
              <a:t>homepage</a:t>
            </a:r>
            <a:endParaRPr i="1" sz="1100">
              <a:solidFill>
                <a:srgbClr val="CCCCCC"/>
              </a:solidFill>
              <a:latin typeface="Comic Sans MS"/>
              <a:ea typeface="Comic Sans MS"/>
              <a:cs typeface="Comic Sans MS"/>
              <a:sym typeface="Comic Sans M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 name="Shape 79"/>
        <p:cNvGrpSpPr/>
        <p:nvPr/>
      </p:nvGrpSpPr>
      <p:grpSpPr>
        <a:xfrm>
          <a:off x="0" y="0"/>
          <a:ext cx="0" cy="0"/>
          <a:chOff x="0" y="0"/>
          <a:chExt cx="0" cy="0"/>
        </a:xfrm>
      </p:grpSpPr>
      <p:sp>
        <p:nvSpPr>
          <p:cNvPr id="80" name="Google Shape;80;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latin typeface="Comic Sans MS"/>
                <a:ea typeface="Comic Sans MS"/>
                <a:cs typeface="Comic Sans MS"/>
                <a:sym typeface="Comic Sans MS"/>
              </a:rPr>
              <a:t>Subsystem 1 - Renderer/UI</a:t>
            </a:r>
            <a:endParaRPr>
              <a:latin typeface="Comic Sans MS"/>
              <a:ea typeface="Comic Sans MS"/>
              <a:cs typeface="Comic Sans MS"/>
              <a:sym typeface="Comic Sans MS"/>
            </a:endParaRPr>
          </a:p>
        </p:txBody>
      </p:sp>
      <p:sp>
        <p:nvSpPr>
          <p:cNvPr id="81" name="Google Shape;81;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Comic Sans MS"/>
              <a:buChar char="-"/>
            </a:pPr>
            <a:r>
              <a:rPr lang="en-CA">
                <a:latin typeface="Comic Sans MS"/>
                <a:ea typeface="Comic Sans MS"/>
                <a:cs typeface="Comic Sans MS"/>
                <a:sym typeface="Comic Sans MS"/>
              </a:rPr>
              <a:t>User-facing subsystem</a:t>
            </a:r>
            <a:endParaRPr>
              <a:latin typeface="Comic Sans MS"/>
              <a:ea typeface="Comic Sans MS"/>
              <a:cs typeface="Comic Sans MS"/>
              <a:sym typeface="Comic Sans MS"/>
            </a:endParaRPr>
          </a:p>
          <a:p>
            <a:pPr indent="-342900" lvl="0" marL="457200" rtl="0" algn="l">
              <a:spcBef>
                <a:spcPts val="0"/>
              </a:spcBef>
              <a:spcAft>
                <a:spcPts val="0"/>
              </a:spcAft>
              <a:buSzPts val="1800"/>
              <a:buFont typeface="Comic Sans MS"/>
              <a:buChar char="-"/>
            </a:pPr>
            <a:r>
              <a:rPr lang="en-CA">
                <a:latin typeface="Comic Sans MS"/>
                <a:ea typeface="Comic Sans MS"/>
                <a:cs typeface="Comic Sans MS"/>
                <a:sym typeface="Comic Sans MS"/>
              </a:rPr>
              <a:t>Renders editor, chat, settings, diff, and checkpoints</a:t>
            </a:r>
            <a:endParaRPr>
              <a:latin typeface="Comic Sans MS"/>
              <a:ea typeface="Comic Sans MS"/>
              <a:cs typeface="Comic Sans MS"/>
              <a:sym typeface="Comic Sans MS"/>
            </a:endParaRPr>
          </a:p>
          <a:p>
            <a:pPr indent="-342900" lvl="0" marL="457200" rtl="0" algn="l">
              <a:spcBef>
                <a:spcPts val="0"/>
              </a:spcBef>
              <a:spcAft>
                <a:spcPts val="0"/>
              </a:spcAft>
              <a:buSzPts val="1800"/>
              <a:buFont typeface="Comic Sans MS"/>
              <a:buChar char="-"/>
            </a:pPr>
            <a:r>
              <a:rPr lang="en-CA">
                <a:latin typeface="Comic Sans MS"/>
                <a:ea typeface="Comic Sans MS"/>
                <a:cs typeface="Comic Sans MS"/>
                <a:sym typeface="Comic Sans MS"/>
              </a:rPr>
              <a:t>Streams AI output back to UI live</a:t>
            </a:r>
            <a:endParaRPr>
              <a:latin typeface="Comic Sans MS"/>
              <a:ea typeface="Comic Sans MS"/>
              <a:cs typeface="Comic Sans MS"/>
              <a:sym typeface="Comic Sans MS"/>
            </a:endParaRPr>
          </a:p>
          <a:p>
            <a:pPr indent="-342900" lvl="0" marL="457200" rtl="0" algn="l">
              <a:spcBef>
                <a:spcPts val="0"/>
              </a:spcBef>
              <a:spcAft>
                <a:spcPts val="0"/>
              </a:spcAft>
              <a:buSzPts val="1800"/>
              <a:buFont typeface="Comic Sans MS"/>
              <a:buChar char="-"/>
            </a:pPr>
            <a:r>
              <a:rPr lang="en-CA">
                <a:latin typeface="Comic Sans MS"/>
                <a:ea typeface="Comic Sans MS"/>
                <a:cs typeface="Comic Sans MS"/>
                <a:sym typeface="Comic Sans MS"/>
              </a:rPr>
              <a:t>Orchestrates user input into AI runtime</a:t>
            </a:r>
            <a:endParaRPr>
              <a:latin typeface="Comic Sans MS"/>
              <a:ea typeface="Comic Sans MS"/>
              <a:cs typeface="Comic Sans MS"/>
              <a:sym typeface="Comic Sans MS"/>
            </a:endParaRPr>
          </a:p>
          <a:p>
            <a:pPr indent="-342900" lvl="0" marL="457200" rtl="0" algn="l">
              <a:spcBef>
                <a:spcPts val="0"/>
              </a:spcBef>
              <a:spcAft>
                <a:spcPts val="0"/>
              </a:spcAft>
              <a:buSzPts val="1800"/>
              <a:buFont typeface="Comic Sans MS"/>
              <a:buChar char="-"/>
            </a:pPr>
            <a:r>
              <a:rPr lang="en-CA">
                <a:latin typeface="Comic Sans MS"/>
                <a:ea typeface="Comic Sans MS"/>
                <a:cs typeface="Comic Sans MS"/>
                <a:sym typeface="Comic Sans MS"/>
              </a:rPr>
              <a:t>Built with React for responsiveness</a:t>
            </a:r>
            <a:endParaRPr>
              <a:latin typeface="Comic Sans MS"/>
              <a:ea typeface="Comic Sans MS"/>
              <a:cs typeface="Comic Sans MS"/>
              <a:sym typeface="Comic Sans MS"/>
            </a:endParaRPr>
          </a:p>
          <a:p>
            <a:pPr indent="-342900" lvl="0" marL="457200" rtl="0" algn="l">
              <a:spcBef>
                <a:spcPts val="0"/>
              </a:spcBef>
              <a:spcAft>
                <a:spcPts val="0"/>
              </a:spcAft>
              <a:buSzPts val="1800"/>
              <a:buFont typeface="Comic Sans MS"/>
              <a:buChar char="-"/>
            </a:pPr>
            <a:r>
              <a:rPr lang="en-CA">
                <a:latin typeface="Comic Sans MS"/>
                <a:ea typeface="Comic Sans MS"/>
                <a:cs typeface="Comic Sans MS"/>
                <a:sym typeface="Comic Sans MS"/>
              </a:rPr>
              <a:t>Performance, testability, and evolvability through isolation</a:t>
            </a:r>
            <a:endParaRPr>
              <a:latin typeface="Comic Sans MS"/>
              <a:ea typeface="Comic Sans MS"/>
              <a:cs typeface="Comic Sans MS"/>
              <a:sym typeface="Comic Sans MS"/>
            </a:endParaRPr>
          </a:p>
        </p:txBody>
      </p:sp>
      <p:sp>
        <p:nvSpPr>
          <p:cNvPr id="82" name="Google Shape;82;p16"/>
          <p:cNvSpPr txBox="1"/>
          <p:nvPr/>
        </p:nvSpPr>
        <p:spPr>
          <a:xfrm>
            <a:off x="7035400" y="0"/>
            <a:ext cx="2108700" cy="370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CA" sz="1100">
                <a:solidFill>
                  <a:srgbClr val="CCCCCC"/>
                </a:solidFill>
                <a:latin typeface="Comic Sans MS"/>
                <a:ea typeface="Comic Sans MS"/>
                <a:cs typeface="Comic Sans MS"/>
                <a:sym typeface="Comic Sans MS"/>
              </a:rPr>
              <a:t>welcome to </a:t>
            </a:r>
            <a:r>
              <a:rPr i="1" lang="en-CA" sz="1100">
                <a:solidFill>
                  <a:schemeClr val="dk1"/>
                </a:solidFill>
                <a:latin typeface="Comic Sans MS"/>
                <a:ea typeface="Comic Sans MS"/>
                <a:cs typeface="Comic Sans MS"/>
                <a:sym typeface="Comic Sans MS"/>
              </a:rPr>
              <a:t>five </a:t>
            </a:r>
            <a:r>
              <a:rPr i="1" lang="en-CA" sz="1100">
                <a:solidFill>
                  <a:srgbClr val="CCCCCC"/>
                </a:solidFill>
                <a:latin typeface="Comic Sans MS"/>
                <a:ea typeface="Comic Sans MS"/>
                <a:cs typeface="Comic Sans MS"/>
                <a:sym typeface="Comic Sans MS"/>
              </a:rPr>
              <a:t>homepage</a:t>
            </a:r>
            <a:endParaRPr i="1" sz="1100">
              <a:solidFill>
                <a:srgbClr val="CCCCCC"/>
              </a:solidFill>
              <a:latin typeface="Comic Sans MS"/>
              <a:ea typeface="Comic Sans MS"/>
              <a:cs typeface="Comic Sans MS"/>
              <a:sym typeface="Comic Sans M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id="87" name="Google Shape;87;p17" title="vibrant-y2k-style-abstract-background-with-digital-wireframe-landscape-flowing-liquid-metallic-texture-perfect-nostalgic-themes-tech-designs-3d-render_429124-8497.png"/>
          <p:cNvPicPr preferRelativeResize="0"/>
          <p:nvPr/>
        </p:nvPicPr>
        <p:blipFill>
          <a:blip r:embed="rId3">
            <a:alphaModFix/>
          </a:blip>
          <a:stretch>
            <a:fillRect/>
          </a:stretch>
        </p:blipFill>
        <p:spPr>
          <a:xfrm>
            <a:off x="0" y="0"/>
            <a:ext cx="9144001" cy="5143500"/>
          </a:xfrm>
          <a:prstGeom prst="rect">
            <a:avLst/>
          </a:prstGeom>
          <a:noFill/>
          <a:ln>
            <a:noFill/>
          </a:ln>
        </p:spPr>
      </p:pic>
      <p:sp>
        <p:nvSpPr>
          <p:cNvPr id="88" name="Google Shape;8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latin typeface="Comic Sans MS"/>
                <a:ea typeface="Comic Sans MS"/>
                <a:cs typeface="Comic Sans MS"/>
                <a:sym typeface="Comic Sans MS"/>
              </a:rPr>
              <a:t>Subsystem 2 - AI Agent Layer</a:t>
            </a:r>
            <a:endParaRPr>
              <a:latin typeface="Comic Sans MS"/>
              <a:ea typeface="Comic Sans MS"/>
              <a:cs typeface="Comic Sans MS"/>
              <a:sym typeface="Comic Sans MS"/>
            </a:endParaRPr>
          </a:p>
        </p:txBody>
      </p:sp>
      <p:sp>
        <p:nvSpPr>
          <p:cNvPr id="89" name="Google Shape;89;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Comic Sans MS"/>
              <a:buChar char="-"/>
            </a:pPr>
            <a:r>
              <a:rPr lang="en-CA">
                <a:latin typeface="Comic Sans MS"/>
                <a:ea typeface="Comic Sans MS"/>
                <a:cs typeface="Comic Sans MS"/>
                <a:sym typeface="Comic Sans MS"/>
              </a:rPr>
              <a:t>Middle layer between Renderer and Model/Provider</a:t>
            </a:r>
            <a:endParaRPr>
              <a:latin typeface="Comic Sans MS"/>
              <a:ea typeface="Comic Sans MS"/>
              <a:cs typeface="Comic Sans MS"/>
              <a:sym typeface="Comic Sans MS"/>
            </a:endParaRPr>
          </a:p>
          <a:p>
            <a:pPr indent="-342900" lvl="0" marL="457200" rtl="0" algn="l">
              <a:spcBef>
                <a:spcPts val="0"/>
              </a:spcBef>
              <a:spcAft>
                <a:spcPts val="0"/>
              </a:spcAft>
              <a:buSzPts val="1800"/>
              <a:buFont typeface="Comic Sans MS"/>
              <a:buChar char="-"/>
            </a:pPr>
            <a:r>
              <a:rPr lang="en-CA">
                <a:latin typeface="Comic Sans MS"/>
                <a:ea typeface="Comic Sans MS"/>
                <a:cs typeface="Comic Sans MS"/>
                <a:sym typeface="Comic Sans MS"/>
              </a:rPr>
              <a:t>Exposes user-available AI features: Chat, Quick/Inline Edit, Agent, Gather</a:t>
            </a:r>
            <a:endParaRPr>
              <a:latin typeface="Comic Sans MS"/>
              <a:ea typeface="Comic Sans MS"/>
              <a:cs typeface="Comic Sans MS"/>
              <a:sym typeface="Comic Sans MS"/>
            </a:endParaRPr>
          </a:p>
          <a:p>
            <a:pPr indent="-342900" lvl="0" marL="457200" rtl="0" algn="l">
              <a:spcBef>
                <a:spcPts val="0"/>
              </a:spcBef>
              <a:spcAft>
                <a:spcPts val="0"/>
              </a:spcAft>
              <a:buSzPts val="1800"/>
              <a:buFont typeface="Comic Sans MS"/>
              <a:buChar char="-"/>
            </a:pPr>
            <a:r>
              <a:rPr lang="en-CA">
                <a:latin typeface="Comic Sans MS"/>
                <a:ea typeface="Comic Sans MS"/>
                <a:cs typeface="Comic Sans MS"/>
                <a:sym typeface="Comic Sans MS"/>
              </a:rPr>
              <a:t>Transforms prompts into structured edit intents and tool requests</a:t>
            </a:r>
            <a:endParaRPr>
              <a:latin typeface="Comic Sans MS"/>
              <a:ea typeface="Comic Sans MS"/>
              <a:cs typeface="Comic Sans MS"/>
              <a:sym typeface="Comic Sans MS"/>
            </a:endParaRPr>
          </a:p>
          <a:p>
            <a:pPr indent="-342900" lvl="0" marL="457200" rtl="0" algn="l">
              <a:spcBef>
                <a:spcPts val="0"/>
              </a:spcBef>
              <a:spcAft>
                <a:spcPts val="0"/>
              </a:spcAft>
              <a:buSzPts val="1800"/>
              <a:buFont typeface="Comic Sans MS"/>
              <a:buChar char="-"/>
            </a:pPr>
            <a:r>
              <a:rPr lang="en-CA">
                <a:latin typeface="Comic Sans MS"/>
                <a:ea typeface="Comic Sans MS"/>
                <a:cs typeface="Comic Sans MS"/>
                <a:sym typeface="Comic Sans MS"/>
              </a:rPr>
              <a:t>Applies capability gating (FIM, tool use, reasoning levels)</a:t>
            </a:r>
            <a:endParaRPr>
              <a:latin typeface="Comic Sans MS"/>
              <a:ea typeface="Comic Sans MS"/>
              <a:cs typeface="Comic Sans MS"/>
              <a:sym typeface="Comic Sans MS"/>
            </a:endParaRPr>
          </a:p>
          <a:p>
            <a:pPr indent="-342900" lvl="0" marL="457200" rtl="0" algn="l">
              <a:spcBef>
                <a:spcPts val="0"/>
              </a:spcBef>
              <a:spcAft>
                <a:spcPts val="0"/>
              </a:spcAft>
              <a:buSzPts val="1800"/>
              <a:buFont typeface="Comic Sans MS"/>
              <a:buChar char="-"/>
            </a:pPr>
            <a:r>
              <a:rPr lang="en-CA">
                <a:latin typeface="Comic Sans MS"/>
                <a:ea typeface="Comic Sans MS"/>
                <a:cs typeface="Comic Sans MS"/>
                <a:sym typeface="Comic Sans MS"/>
              </a:rPr>
              <a:t>Enforces user approval for agentic actions</a:t>
            </a:r>
            <a:endParaRPr>
              <a:latin typeface="Comic Sans MS"/>
              <a:ea typeface="Comic Sans MS"/>
              <a:cs typeface="Comic Sans MS"/>
              <a:sym typeface="Comic Sans MS"/>
            </a:endParaRPr>
          </a:p>
          <a:p>
            <a:pPr indent="-342900" lvl="0" marL="457200" rtl="0" algn="l">
              <a:spcBef>
                <a:spcPts val="0"/>
              </a:spcBef>
              <a:spcAft>
                <a:spcPts val="0"/>
              </a:spcAft>
              <a:buSzPts val="1800"/>
              <a:buFont typeface="Comic Sans MS"/>
              <a:buChar char="-"/>
            </a:pPr>
            <a:r>
              <a:rPr lang="en-CA">
                <a:latin typeface="Comic Sans MS"/>
                <a:ea typeface="Comic Sans MS"/>
                <a:cs typeface="Comic Sans MS"/>
                <a:sym typeface="Comic Sans MS"/>
              </a:rPr>
              <a:t>Orchestrates multi-step, file-aware workflows with the AI</a:t>
            </a:r>
            <a:endParaRPr>
              <a:latin typeface="Comic Sans MS"/>
              <a:ea typeface="Comic Sans MS"/>
              <a:cs typeface="Comic Sans MS"/>
              <a:sym typeface="Comic Sans MS"/>
            </a:endParaRPr>
          </a:p>
        </p:txBody>
      </p:sp>
      <p:sp>
        <p:nvSpPr>
          <p:cNvPr id="90" name="Google Shape;90;p17"/>
          <p:cNvSpPr txBox="1"/>
          <p:nvPr/>
        </p:nvSpPr>
        <p:spPr>
          <a:xfrm>
            <a:off x="7035400" y="0"/>
            <a:ext cx="2108700" cy="370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CA" sz="1100">
                <a:solidFill>
                  <a:srgbClr val="CCCCCC"/>
                </a:solidFill>
                <a:latin typeface="Comic Sans MS"/>
                <a:ea typeface="Comic Sans MS"/>
                <a:cs typeface="Comic Sans MS"/>
                <a:sym typeface="Comic Sans MS"/>
              </a:rPr>
              <a:t>welcome to </a:t>
            </a:r>
            <a:r>
              <a:rPr i="1" lang="en-CA" sz="1100">
                <a:solidFill>
                  <a:schemeClr val="dk1"/>
                </a:solidFill>
                <a:latin typeface="Comic Sans MS"/>
                <a:ea typeface="Comic Sans MS"/>
                <a:cs typeface="Comic Sans MS"/>
                <a:sym typeface="Comic Sans MS"/>
              </a:rPr>
              <a:t>six </a:t>
            </a:r>
            <a:r>
              <a:rPr i="1" lang="en-CA" sz="1100">
                <a:solidFill>
                  <a:srgbClr val="CCCCCC"/>
                </a:solidFill>
                <a:latin typeface="Comic Sans MS"/>
                <a:ea typeface="Comic Sans MS"/>
                <a:cs typeface="Comic Sans MS"/>
                <a:sym typeface="Comic Sans MS"/>
              </a:rPr>
              <a:t>homepage</a:t>
            </a:r>
            <a:endParaRPr i="1" sz="1100">
              <a:solidFill>
                <a:srgbClr val="CCCCCC"/>
              </a:solidFill>
              <a:latin typeface="Comic Sans MS"/>
              <a:ea typeface="Comic Sans MS"/>
              <a:cs typeface="Comic Sans MS"/>
              <a:sym typeface="Comic Sans M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18" title="black-glitch-digital-noise-effect-texture-background_53876-102438.png"/>
          <p:cNvPicPr preferRelativeResize="0"/>
          <p:nvPr/>
        </p:nvPicPr>
        <p:blipFill>
          <a:blip r:embed="rId3">
            <a:alphaModFix/>
          </a:blip>
          <a:stretch>
            <a:fillRect/>
          </a:stretch>
        </p:blipFill>
        <p:spPr>
          <a:xfrm>
            <a:off x="0" y="0"/>
            <a:ext cx="9149495" cy="5143500"/>
          </a:xfrm>
          <a:prstGeom prst="rect">
            <a:avLst/>
          </a:prstGeom>
          <a:noFill/>
          <a:ln>
            <a:noFill/>
          </a:ln>
        </p:spPr>
      </p:pic>
      <p:sp>
        <p:nvSpPr>
          <p:cNvPr id="96" name="Google Shape;9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latin typeface="Comic Sans MS"/>
                <a:ea typeface="Comic Sans MS"/>
                <a:cs typeface="Comic Sans MS"/>
                <a:sym typeface="Comic Sans MS"/>
              </a:rPr>
              <a:t>Subsystem 3 - Model/Provider Layer</a:t>
            </a:r>
            <a:endParaRPr>
              <a:latin typeface="Comic Sans MS"/>
              <a:ea typeface="Comic Sans MS"/>
              <a:cs typeface="Comic Sans MS"/>
              <a:sym typeface="Comic Sans MS"/>
            </a:endParaRPr>
          </a:p>
        </p:txBody>
      </p:sp>
      <p:sp>
        <p:nvSpPr>
          <p:cNvPr id="97" name="Google Shape;97;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Comic Sans MS"/>
              <a:buChar char="-"/>
            </a:pPr>
            <a:r>
              <a:rPr lang="en-CA">
                <a:latin typeface="Comic Sans MS"/>
                <a:ea typeface="Comic Sans MS"/>
                <a:cs typeface="Comic Sans MS"/>
                <a:sym typeface="Comic Sans MS"/>
              </a:rPr>
              <a:t>Resides in Main Process (Node.js environment)</a:t>
            </a:r>
            <a:endParaRPr>
              <a:latin typeface="Comic Sans MS"/>
              <a:ea typeface="Comic Sans MS"/>
              <a:cs typeface="Comic Sans MS"/>
              <a:sym typeface="Comic Sans MS"/>
            </a:endParaRPr>
          </a:p>
          <a:p>
            <a:pPr indent="-342900" lvl="0" marL="457200" rtl="0" algn="l">
              <a:spcBef>
                <a:spcPts val="0"/>
              </a:spcBef>
              <a:spcAft>
                <a:spcPts val="0"/>
              </a:spcAft>
              <a:buSzPts val="1800"/>
              <a:buFont typeface="Comic Sans MS"/>
              <a:buChar char="-"/>
            </a:pPr>
            <a:r>
              <a:rPr lang="en-CA">
                <a:latin typeface="Comic Sans MS"/>
                <a:ea typeface="Comic Sans MS"/>
                <a:cs typeface="Comic Sans MS"/>
                <a:sym typeface="Comic Sans MS"/>
              </a:rPr>
              <a:t>Adapts cloud APIs and local LLMs</a:t>
            </a:r>
            <a:endParaRPr>
              <a:latin typeface="Comic Sans MS"/>
              <a:ea typeface="Comic Sans MS"/>
              <a:cs typeface="Comic Sans MS"/>
              <a:sym typeface="Comic Sans MS"/>
            </a:endParaRPr>
          </a:p>
          <a:p>
            <a:pPr indent="-342900" lvl="0" marL="457200" rtl="0" algn="l">
              <a:spcBef>
                <a:spcPts val="0"/>
              </a:spcBef>
              <a:spcAft>
                <a:spcPts val="0"/>
              </a:spcAft>
              <a:buSzPts val="1800"/>
              <a:buFont typeface="Comic Sans MS"/>
              <a:buChar char="-"/>
            </a:pPr>
            <a:r>
              <a:rPr lang="en-CA">
                <a:latin typeface="Comic Sans MS"/>
                <a:ea typeface="Comic Sans MS"/>
                <a:cs typeface="Comic Sans MS"/>
                <a:sym typeface="Comic Sans MS"/>
              </a:rPr>
              <a:t>Handles capacity detection</a:t>
            </a:r>
            <a:endParaRPr>
              <a:latin typeface="Comic Sans MS"/>
              <a:ea typeface="Comic Sans MS"/>
              <a:cs typeface="Comic Sans MS"/>
              <a:sym typeface="Comic Sans MS"/>
            </a:endParaRPr>
          </a:p>
          <a:p>
            <a:pPr indent="-342900" lvl="0" marL="457200" rtl="0" algn="l">
              <a:spcBef>
                <a:spcPts val="0"/>
              </a:spcBef>
              <a:spcAft>
                <a:spcPts val="0"/>
              </a:spcAft>
              <a:buSzPts val="1800"/>
              <a:buFont typeface="Comic Sans MS"/>
              <a:buChar char="-"/>
            </a:pPr>
            <a:r>
              <a:rPr lang="en-CA">
                <a:latin typeface="Comic Sans MS"/>
                <a:ea typeface="Comic Sans MS"/>
                <a:cs typeface="Comic Sans MS"/>
                <a:sym typeface="Comic Sans MS"/>
              </a:rPr>
              <a:t>Streams tokens</a:t>
            </a:r>
            <a:endParaRPr>
              <a:latin typeface="Comic Sans MS"/>
              <a:ea typeface="Comic Sans MS"/>
              <a:cs typeface="Comic Sans MS"/>
              <a:sym typeface="Comic Sans MS"/>
            </a:endParaRPr>
          </a:p>
          <a:p>
            <a:pPr indent="-342900" lvl="0" marL="457200" rtl="0" algn="l">
              <a:spcBef>
                <a:spcPts val="0"/>
              </a:spcBef>
              <a:spcAft>
                <a:spcPts val="0"/>
              </a:spcAft>
              <a:buSzPts val="1800"/>
              <a:buFont typeface="Comic Sans MS"/>
              <a:buChar char="-"/>
            </a:pPr>
            <a:r>
              <a:rPr lang="en-CA">
                <a:latin typeface="Comic Sans MS"/>
                <a:ea typeface="Comic Sans MS"/>
                <a:cs typeface="Comic Sans MS"/>
                <a:sym typeface="Comic Sans MS"/>
              </a:rPr>
              <a:t>Manages timeouts, retires, and rate limits</a:t>
            </a:r>
            <a:endParaRPr>
              <a:latin typeface="Comic Sans MS"/>
              <a:ea typeface="Comic Sans MS"/>
              <a:cs typeface="Comic Sans MS"/>
              <a:sym typeface="Comic Sans MS"/>
            </a:endParaRPr>
          </a:p>
          <a:p>
            <a:pPr indent="-342900" lvl="0" marL="457200" rtl="0" algn="l">
              <a:spcBef>
                <a:spcPts val="0"/>
              </a:spcBef>
              <a:spcAft>
                <a:spcPts val="0"/>
              </a:spcAft>
              <a:buSzPts val="1800"/>
              <a:buFont typeface="Comic Sans MS"/>
              <a:buChar char="-"/>
            </a:pPr>
            <a:r>
              <a:rPr lang="en-CA">
                <a:latin typeface="Comic Sans MS"/>
                <a:ea typeface="Comic Sans MS"/>
                <a:cs typeface="Comic Sans MS"/>
                <a:sym typeface="Comic Sans MS"/>
              </a:rPr>
              <a:t>Provides facade/interface layer for Agent layer</a:t>
            </a:r>
            <a:endParaRPr>
              <a:latin typeface="Comic Sans MS"/>
              <a:ea typeface="Comic Sans MS"/>
              <a:cs typeface="Comic Sans MS"/>
              <a:sym typeface="Comic Sans MS"/>
            </a:endParaRPr>
          </a:p>
          <a:p>
            <a:pPr indent="-342900" lvl="0" marL="457200" rtl="0" algn="l">
              <a:spcBef>
                <a:spcPts val="0"/>
              </a:spcBef>
              <a:spcAft>
                <a:spcPts val="0"/>
              </a:spcAft>
              <a:buSzPts val="1800"/>
              <a:buFont typeface="Comic Sans MS"/>
              <a:buChar char="-"/>
            </a:pPr>
            <a:r>
              <a:rPr lang="en-CA">
                <a:latin typeface="Comic Sans MS"/>
                <a:ea typeface="Comic Sans MS"/>
                <a:cs typeface="Comic Sans MS"/>
                <a:sym typeface="Comic Sans MS"/>
              </a:rPr>
              <a:t>Ensures privacy-first routing</a:t>
            </a:r>
            <a:endParaRPr>
              <a:latin typeface="Comic Sans MS"/>
              <a:ea typeface="Comic Sans MS"/>
              <a:cs typeface="Comic Sans MS"/>
              <a:sym typeface="Comic Sans MS"/>
            </a:endParaRPr>
          </a:p>
        </p:txBody>
      </p:sp>
      <p:sp>
        <p:nvSpPr>
          <p:cNvPr id="98" name="Google Shape;98;p18"/>
          <p:cNvSpPr txBox="1"/>
          <p:nvPr/>
        </p:nvSpPr>
        <p:spPr>
          <a:xfrm>
            <a:off x="7035400" y="0"/>
            <a:ext cx="2108700" cy="370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CA" sz="1100">
                <a:solidFill>
                  <a:srgbClr val="CCCCCC"/>
                </a:solidFill>
                <a:latin typeface="Comic Sans MS"/>
                <a:ea typeface="Comic Sans MS"/>
                <a:cs typeface="Comic Sans MS"/>
                <a:sym typeface="Comic Sans MS"/>
              </a:rPr>
              <a:t>welcome to </a:t>
            </a:r>
            <a:r>
              <a:rPr i="1" lang="en-CA" sz="1100">
                <a:solidFill>
                  <a:schemeClr val="dk1"/>
                </a:solidFill>
                <a:latin typeface="Comic Sans MS"/>
                <a:ea typeface="Comic Sans MS"/>
                <a:cs typeface="Comic Sans MS"/>
                <a:sym typeface="Comic Sans MS"/>
              </a:rPr>
              <a:t>seven </a:t>
            </a:r>
            <a:r>
              <a:rPr i="1" lang="en-CA" sz="1100">
                <a:solidFill>
                  <a:srgbClr val="CCCCCC"/>
                </a:solidFill>
                <a:latin typeface="Comic Sans MS"/>
                <a:ea typeface="Comic Sans MS"/>
                <a:cs typeface="Comic Sans MS"/>
                <a:sym typeface="Comic Sans MS"/>
              </a:rPr>
              <a:t>homepage</a:t>
            </a:r>
            <a:endParaRPr i="1" sz="1100">
              <a:solidFill>
                <a:srgbClr val="CCCCCC"/>
              </a:solidFill>
              <a:latin typeface="Comic Sans MS"/>
              <a:ea typeface="Comic Sans MS"/>
              <a:cs typeface="Comic Sans MS"/>
              <a:sym typeface="Comic Sans M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latin typeface="Comic Sans MS"/>
                <a:ea typeface="Comic Sans MS"/>
                <a:cs typeface="Comic Sans MS"/>
                <a:sym typeface="Comic Sans MS"/>
              </a:rPr>
              <a:t>Subsystem 4 - Apply/Checkpoint Pipeline</a:t>
            </a:r>
            <a:endParaRPr>
              <a:latin typeface="Comic Sans MS"/>
              <a:ea typeface="Comic Sans MS"/>
              <a:cs typeface="Comic Sans MS"/>
              <a:sym typeface="Comic Sans MS"/>
            </a:endParaRPr>
          </a:p>
        </p:txBody>
      </p:sp>
      <p:sp>
        <p:nvSpPr>
          <p:cNvPr id="104" name="Google Shape;104;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Comic Sans MS"/>
              <a:buChar char="-"/>
            </a:pPr>
            <a:r>
              <a:rPr lang="en-CA">
                <a:solidFill>
                  <a:schemeClr val="dk1"/>
                </a:solidFill>
                <a:latin typeface="Comic Sans MS"/>
                <a:ea typeface="Comic Sans MS"/>
                <a:cs typeface="Comic Sans MS"/>
                <a:sym typeface="Comic Sans MS"/>
              </a:rPr>
              <a:t>Converts model outputs to structured edit blocks to visual diffs</a:t>
            </a:r>
            <a:endParaRPr>
              <a:solidFill>
                <a:schemeClr val="dk1"/>
              </a:solidFill>
              <a:latin typeface="Comic Sans MS"/>
              <a:ea typeface="Comic Sans MS"/>
              <a:cs typeface="Comic Sans MS"/>
              <a:sym typeface="Comic Sans MS"/>
            </a:endParaRPr>
          </a:p>
          <a:p>
            <a:pPr indent="-342900" lvl="0" marL="457200" rtl="0" algn="l">
              <a:spcBef>
                <a:spcPts val="0"/>
              </a:spcBef>
              <a:spcAft>
                <a:spcPts val="0"/>
              </a:spcAft>
              <a:buClr>
                <a:schemeClr val="dk1"/>
              </a:buClr>
              <a:buSzPts val="1800"/>
              <a:buFont typeface="Comic Sans MS"/>
              <a:buChar char="-"/>
            </a:pPr>
            <a:r>
              <a:rPr lang="en-CA">
                <a:solidFill>
                  <a:schemeClr val="dk1"/>
                </a:solidFill>
                <a:latin typeface="Comic Sans MS"/>
                <a:ea typeface="Comic Sans MS"/>
                <a:cs typeface="Comic Sans MS"/>
                <a:sym typeface="Comic Sans MS"/>
              </a:rPr>
              <a:t>Approved changes are applied atomically to ensure safety and auditability</a:t>
            </a:r>
            <a:endParaRPr>
              <a:solidFill>
                <a:schemeClr val="dk1"/>
              </a:solidFill>
              <a:latin typeface="Comic Sans MS"/>
              <a:ea typeface="Comic Sans MS"/>
              <a:cs typeface="Comic Sans MS"/>
              <a:sym typeface="Comic Sans MS"/>
            </a:endParaRPr>
          </a:p>
          <a:p>
            <a:pPr indent="-342900" lvl="0" marL="457200" rtl="0" algn="l">
              <a:spcBef>
                <a:spcPts val="0"/>
              </a:spcBef>
              <a:spcAft>
                <a:spcPts val="0"/>
              </a:spcAft>
              <a:buClr>
                <a:schemeClr val="dk1"/>
              </a:buClr>
              <a:buSzPts val="1800"/>
              <a:buFont typeface="Comic Sans MS"/>
              <a:buChar char="-"/>
            </a:pPr>
            <a:r>
              <a:rPr lang="en-CA">
                <a:solidFill>
                  <a:schemeClr val="dk1"/>
                </a:solidFill>
                <a:latin typeface="Comic Sans MS"/>
                <a:ea typeface="Comic Sans MS"/>
                <a:cs typeface="Comic Sans MS"/>
                <a:sym typeface="Comic Sans MS"/>
              </a:rPr>
              <a:t>Records checkpoints - allows for rollbacks and version history</a:t>
            </a:r>
            <a:endParaRPr>
              <a:solidFill>
                <a:schemeClr val="dk1"/>
              </a:solidFill>
              <a:latin typeface="Comic Sans MS"/>
              <a:ea typeface="Comic Sans MS"/>
              <a:cs typeface="Comic Sans MS"/>
              <a:sym typeface="Comic Sans MS"/>
            </a:endParaRPr>
          </a:p>
          <a:p>
            <a:pPr indent="-342900" lvl="0" marL="457200" rtl="0" algn="l">
              <a:spcBef>
                <a:spcPts val="0"/>
              </a:spcBef>
              <a:spcAft>
                <a:spcPts val="0"/>
              </a:spcAft>
              <a:buClr>
                <a:schemeClr val="dk1"/>
              </a:buClr>
              <a:buSzPts val="1800"/>
              <a:buFont typeface="Comic Sans MS"/>
              <a:buChar char="-"/>
            </a:pPr>
            <a:r>
              <a:rPr lang="en-CA">
                <a:solidFill>
                  <a:schemeClr val="dk1"/>
                </a:solidFill>
                <a:latin typeface="Comic Sans MS"/>
                <a:ea typeface="Comic Sans MS"/>
                <a:cs typeface="Comic Sans MS"/>
                <a:sym typeface="Comic Sans MS"/>
              </a:rPr>
              <a:t>Enforces the idea of human-in-the-loop control for no automatic file writes</a:t>
            </a:r>
            <a:endParaRPr>
              <a:solidFill>
                <a:schemeClr val="dk1"/>
              </a:solidFill>
              <a:latin typeface="Comic Sans MS"/>
              <a:ea typeface="Comic Sans MS"/>
              <a:cs typeface="Comic Sans MS"/>
              <a:sym typeface="Comic Sans MS"/>
            </a:endParaRPr>
          </a:p>
          <a:p>
            <a:pPr indent="-342900" lvl="0" marL="457200" rtl="0" algn="l">
              <a:spcBef>
                <a:spcPts val="0"/>
              </a:spcBef>
              <a:spcAft>
                <a:spcPts val="0"/>
              </a:spcAft>
              <a:buClr>
                <a:schemeClr val="dk1"/>
              </a:buClr>
              <a:buSzPts val="1800"/>
              <a:buFont typeface="Comic Sans MS"/>
              <a:buChar char="-"/>
            </a:pPr>
            <a:r>
              <a:rPr lang="en-CA">
                <a:solidFill>
                  <a:schemeClr val="dk1"/>
                </a:solidFill>
                <a:latin typeface="Comic Sans MS"/>
                <a:ea typeface="Comic Sans MS"/>
                <a:cs typeface="Comic Sans MS"/>
                <a:sym typeface="Comic Sans MS"/>
              </a:rPr>
              <a:t>Pipeline style: parse -&gt; diff -&gt; approve -&gt; apply -&gt; checkpoint</a:t>
            </a:r>
            <a:endParaRPr>
              <a:solidFill>
                <a:schemeClr val="dk1"/>
              </a:solidFill>
              <a:latin typeface="Comic Sans MS"/>
              <a:ea typeface="Comic Sans MS"/>
              <a:cs typeface="Comic Sans MS"/>
              <a:sym typeface="Comic Sans MS"/>
            </a:endParaRPr>
          </a:p>
          <a:p>
            <a:pPr indent="-342900" lvl="0" marL="457200" rtl="0" algn="l">
              <a:spcBef>
                <a:spcPts val="0"/>
              </a:spcBef>
              <a:spcAft>
                <a:spcPts val="0"/>
              </a:spcAft>
              <a:buClr>
                <a:schemeClr val="dk1"/>
              </a:buClr>
              <a:buSzPts val="1800"/>
              <a:buFont typeface="Comic Sans MS"/>
              <a:buChar char="-"/>
            </a:pPr>
            <a:r>
              <a:rPr lang="en-CA">
                <a:solidFill>
                  <a:schemeClr val="dk1"/>
                </a:solidFill>
                <a:latin typeface="Comic Sans MS"/>
                <a:ea typeface="Comic Sans MS"/>
                <a:cs typeface="Comic Sans MS"/>
                <a:sym typeface="Comic Sans MS"/>
              </a:rPr>
              <a:t>Guarantees deterministic and </a:t>
            </a:r>
            <a:r>
              <a:rPr lang="en-CA">
                <a:solidFill>
                  <a:schemeClr val="dk1"/>
                </a:solidFill>
                <a:latin typeface="Comic Sans MS"/>
                <a:ea typeface="Comic Sans MS"/>
                <a:cs typeface="Comic Sans MS"/>
                <a:sym typeface="Comic Sans MS"/>
              </a:rPr>
              <a:t>reversible</a:t>
            </a:r>
            <a:r>
              <a:rPr lang="en-CA">
                <a:solidFill>
                  <a:schemeClr val="dk1"/>
                </a:solidFill>
                <a:latin typeface="Comic Sans MS"/>
                <a:ea typeface="Comic Sans MS"/>
                <a:cs typeface="Comic Sans MS"/>
                <a:sym typeface="Comic Sans MS"/>
              </a:rPr>
              <a:t> edits</a:t>
            </a:r>
            <a:endParaRPr>
              <a:solidFill>
                <a:schemeClr val="dk1"/>
              </a:solidFill>
              <a:latin typeface="Comic Sans MS"/>
              <a:ea typeface="Comic Sans MS"/>
              <a:cs typeface="Comic Sans MS"/>
              <a:sym typeface="Comic Sans MS"/>
            </a:endParaRPr>
          </a:p>
        </p:txBody>
      </p:sp>
      <p:sp>
        <p:nvSpPr>
          <p:cNvPr id="105" name="Google Shape;105;p19"/>
          <p:cNvSpPr txBox="1"/>
          <p:nvPr/>
        </p:nvSpPr>
        <p:spPr>
          <a:xfrm>
            <a:off x="7035400" y="0"/>
            <a:ext cx="2108700" cy="370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CA" sz="1100">
                <a:solidFill>
                  <a:srgbClr val="CCCCCC"/>
                </a:solidFill>
                <a:latin typeface="Comic Sans MS"/>
                <a:ea typeface="Comic Sans MS"/>
                <a:cs typeface="Comic Sans MS"/>
                <a:sym typeface="Comic Sans MS"/>
              </a:rPr>
              <a:t>welcome to </a:t>
            </a:r>
            <a:r>
              <a:rPr i="1" lang="en-CA" sz="1100">
                <a:solidFill>
                  <a:schemeClr val="dk1"/>
                </a:solidFill>
                <a:latin typeface="Comic Sans MS"/>
                <a:ea typeface="Comic Sans MS"/>
                <a:cs typeface="Comic Sans MS"/>
                <a:sym typeface="Comic Sans MS"/>
              </a:rPr>
              <a:t>eight </a:t>
            </a:r>
            <a:r>
              <a:rPr i="1" lang="en-CA" sz="1100">
                <a:solidFill>
                  <a:srgbClr val="CCCCCC"/>
                </a:solidFill>
                <a:latin typeface="Comic Sans MS"/>
                <a:ea typeface="Comic Sans MS"/>
                <a:cs typeface="Comic Sans MS"/>
                <a:sym typeface="Comic Sans MS"/>
              </a:rPr>
              <a:t>homepage</a:t>
            </a:r>
            <a:endParaRPr i="1" sz="1100">
              <a:solidFill>
                <a:srgbClr val="CCCCCC"/>
              </a:solidFill>
              <a:latin typeface="Comic Sans MS"/>
              <a:ea typeface="Comic Sans MS"/>
              <a:cs typeface="Comic Sans MS"/>
              <a:sym typeface="Comic Sans M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latin typeface="Comic Sans MS"/>
                <a:ea typeface="Comic Sans MS"/>
                <a:cs typeface="Comic Sans MS"/>
                <a:sym typeface="Comic Sans MS"/>
              </a:rPr>
              <a:t>Subsystem 5 - Platforms and Integrations</a:t>
            </a:r>
            <a:endParaRPr>
              <a:latin typeface="Comic Sans MS"/>
              <a:ea typeface="Comic Sans MS"/>
              <a:cs typeface="Comic Sans MS"/>
              <a:sym typeface="Comic Sans MS"/>
            </a:endParaRPr>
          </a:p>
        </p:txBody>
      </p:sp>
      <p:sp>
        <p:nvSpPr>
          <p:cNvPr id="111" name="Google Shape;111;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Comic Sans MS"/>
              <a:buChar char="-"/>
            </a:pPr>
            <a:r>
              <a:rPr lang="en-CA">
                <a:latin typeface="Comic Sans MS"/>
                <a:ea typeface="Comic Sans MS"/>
                <a:cs typeface="Comic Sans MS"/>
                <a:sym typeface="Comic Sans MS"/>
              </a:rPr>
              <a:t>Covers Extension host, LSP, terminal, and auto-update </a:t>
            </a:r>
            <a:r>
              <a:rPr lang="en-CA">
                <a:latin typeface="Comic Sans MS"/>
                <a:ea typeface="Comic Sans MS"/>
                <a:cs typeface="Comic Sans MS"/>
                <a:sym typeface="Comic Sans MS"/>
              </a:rPr>
              <a:t>systems</a:t>
            </a:r>
            <a:endParaRPr>
              <a:latin typeface="Comic Sans MS"/>
              <a:ea typeface="Comic Sans MS"/>
              <a:cs typeface="Comic Sans MS"/>
              <a:sym typeface="Comic Sans MS"/>
            </a:endParaRPr>
          </a:p>
          <a:p>
            <a:pPr indent="-342900" lvl="0" marL="457200" rtl="0" algn="l">
              <a:spcBef>
                <a:spcPts val="0"/>
              </a:spcBef>
              <a:spcAft>
                <a:spcPts val="0"/>
              </a:spcAft>
              <a:buSzPts val="1800"/>
              <a:buFont typeface="Comic Sans MS"/>
              <a:buChar char="-"/>
            </a:pPr>
            <a:r>
              <a:rPr lang="en-CA">
                <a:latin typeface="Comic Sans MS"/>
                <a:ea typeface="Comic Sans MS"/>
                <a:cs typeface="Comic Sans MS"/>
                <a:sym typeface="Comic Sans MS"/>
              </a:rPr>
              <a:t>Handles packaging, updates, and cross-platform builds (macOS, Windows, Linux)</a:t>
            </a:r>
            <a:endParaRPr>
              <a:latin typeface="Comic Sans MS"/>
              <a:ea typeface="Comic Sans MS"/>
              <a:cs typeface="Comic Sans MS"/>
              <a:sym typeface="Comic Sans MS"/>
            </a:endParaRPr>
          </a:p>
          <a:p>
            <a:pPr indent="-342900" lvl="0" marL="457200" rtl="0" algn="l">
              <a:spcBef>
                <a:spcPts val="0"/>
              </a:spcBef>
              <a:spcAft>
                <a:spcPts val="0"/>
              </a:spcAft>
              <a:buSzPts val="1800"/>
              <a:buFont typeface="Comic Sans MS"/>
              <a:buChar char="-"/>
            </a:pPr>
            <a:r>
              <a:rPr lang="en-CA">
                <a:latin typeface="Comic Sans MS"/>
                <a:ea typeface="Comic Sans MS"/>
                <a:cs typeface="Comic Sans MS"/>
                <a:sym typeface="Comic Sans MS"/>
              </a:rPr>
              <a:t>Fault isolation and stable process separation</a:t>
            </a:r>
            <a:endParaRPr>
              <a:latin typeface="Comic Sans MS"/>
              <a:ea typeface="Comic Sans MS"/>
              <a:cs typeface="Comic Sans MS"/>
              <a:sym typeface="Comic Sans MS"/>
            </a:endParaRPr>
          </a:p>
          <a:p>
            <a:pPr indent="-342900" lvl="0" marL="457200" rtl="0" algn="l">
              <a:spcBef>
                <a:spcPts val="0"/>
              </a:spcBef>
              <a:spcAft>
                <a:spcPts val="0"/>
              </a:spcAft>
              <a:buSzPts val="1800"/>
              <a:buFont typeface="Comic Sans MS"/>
              <a:buChar char="-"/>
            </a:pPr>
            <a:r>
              <a:rPr lang="en-CA">
                <a:latin typeface="Comic Sans MS"/>
                <a:ea typeface="Comic Sans MS"/>
                <a:cs typeface="Comic Sans MS"/>
                <a:sym typeface="Comic Sans MS"/>
              </a:rPr>
              <a:t>Enables language intelligence through LSP servers - communicates via JSON-RPC</a:t>
            </a:r>
            <a:endParaRPr>
              <a:latin typeface="Comic Sans MS"/>
              <a:ea typeface="Comic Sans MS"/>
              <a:cs typeface="Comic Sans MS"/>
              <a:sym typeface="Comic Sans MS"/>
            </a:endParaRPr>
          </a:p>
          <a:p>
            <a:pPr indent="-342900" lvl="0" marL="457200" rtl="0" algn="l">
              <a:spcBef>
                <a:spcPts val="0"/>
              </a:spcBef>
              <a:spcAft>
                <a:spcPts val="0"/>
              </a:spcAft>
              <a:buSzPts val="1800"/>
              <a:buFont typeface="Comic Sans MS"/>
              <a:buChar char="-"/>
            </a:pPr>
            <a:r>
              <a:rPr lang="en-CA">
                <a:latin typeface="Comic Sans MS"/>
                <a:ea typeface="Comic Sans MS"/>
                <a:cs typeface="Comic Sans MS"/>
                <a:sym typeface="Comic Sans MS"/>
              </a:rPr>
              <a:t>Supports background tools (terminal, SSH/WSL) for agentic workflows</a:t>
            </a:r>
            <a:endParaRPr>
              <a:latin typeface="Comic Sans MS"/>
              <a:ea typeface="Comic Sans MS"/>
              <a:cs typeface="Comic Sans MS"/>
              <a:sym typeface="Comic Sans MS"/>
            </a:endParaRPr>
          </a:p>
          <a:p>
            <a:pPr indent="-342900" lvl="0" marL="457200" rtl="0" algn="l">
              <a:spcBef>
                <a:spcPts val="0"/>
              </a:spcBef>
              <a:spcAft>
                <a:spcPts val="0"/>
              </a:spcAft>
              <a:buSzPts val="1800"/>
              <a:buFont typeface="Comic Sans MS"/>
              <a:buChar char="-"/>
            </a:pPr>
            <a:r>
              <a:rPr lang="en-CA">
                <a:latin typeface="Comic Sans MS"/>
                <a:ea typeface="Comic Sans MS"/>
                <a:cs typeface="Comic Sans MS"/>
                <a:sym typeface="Comic Sans MS"/>
              </a:rPr>
              <a:t>Maintains compatibility with VS-Code ecosystem - themes, extensions, key bindings</a:t>
            </a:r>
            <a:endParaRPr>
              <a:latin typeface="Comic Sans MS"/>
              <a:ea typeface="Comic Sans MS"/>
              <a:cs typeface="Comic Sans MS"/>
              <a:sym typeface="Comic Sans MS"/>
            </a:endParaRPr>
          </a:p>
        </p:txBody>
      </p:sp>
      <p:sp>
        <p:nvSpPr>
          <p:cNvPr id="112" name="Google Shape;112;p20"/>
          <p:cNvSpPr txBox="1"/>
          <p:nvPr/>
        </p:nvSpPr>
        <p:spPr>
          <a:xfrm>
            <a:off x="7035400" y="0"/>
            <a:ext cx="2108700" cy="370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CA" sz="1100">
                <a:solidFill>
                  <a:srgbClr val="CCCCCC"/>
                </a:solidFill>
                <a:latin typeface="Comic Sans MS"/>
                <a:ea typeface="Comic Sans MS"/>
                <a:cs typeface="Comic Sans MS"/>
                <a:sym typeface="Comic Sans MS"/>
              </a:rPr>
              <a:t>welcome to </a:t>
            </a:r>
            <a:r>
              <a:rPr i="1" lang="en-CA" sz="1100">
                <a:solidFill>
                  <a:schemeClr val="dk1"/>
                </a:solidFill>
                <a:latin typeface="Comic Sans MS"/>
                <a:ea typeface="Comic Sans MS"/>
                <a:cs typeface="Comic Sans MS"/>
                <a:sym typeface="Comic Sans MS"/>
              </a:rPr>
              <a:t>nine </a:t>
            </a:r>
            <a:r>
              <a:rPr i="1" lang="en-CA" sz="1100">
                <a:solidFill>
                  <a:srgbClr val="CCCCCC"/>
                </a:solidFill>
                <a:latin typeface="Comic Sans MS"/>
                <a:ea typeface="Comic Sans MS"/>
                <a:cs typeface="Comic Sans MS"/>
                <a:sym typeface="Comic Sans MS"/>
              </a:rPr>
              <a:t>homepage</a:t>
            </a:r>
            <a:endParaRPr i="1" sz="1100">
              <a:solidFill>
                <a:srgbClr val="CCCCCC"/>
              </a:solidFill>
              <a:latin typeface="Comic Sans MS"/>
              <a:ea typeface="Comic Sans MS"/>
              <a:cs typeface="Comic Sans MS"/>
              <a:sym typeface="Comic Sans M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21"/>
          <p:cNvPicPr preferRelativeResize="0"/>
          <p:nvPr/>
        </p:nvPicPr>
        <p:blipFill>
          <a:blip r:embed="rId3">
            <a:alphaModFix/>
          </a:blip>
          <a:stretch>
            <a:fillRect/>
          </a:stretch>
        </p:blipFill>
        <p:spPr>
          <a:xfrm rot="-5400000">
            <a:off x="1994650" y="-1994650"/>
            <a:ext cx="5165900" cy="9155200"/>
          </a:xfrm>
          <a:prstGeom prst="rect">
            <a:avLst/>
          </a:prstGeom>
          <a:noFill/>
          <a:ln>
            <a:noFill/>
          </a:ln>
        </p:spPr>
      </p:pic>
      <p:sp>
        <p:nvSpPr>
          <p:cNvPr id="118" name="Google Shape;11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CA">
                <a:latin typeface="Comic Sans MS"/>
                <a:ea typeface="Comic Sans MS"/>
                <a:cs typeface="Comic Sans MS"/>
                <a:sym typeface="Comic Sans MS"/>
              </a:rPr>
              <a:t>Subsystem Interactions</a:t>
            </a:r>
            <a:endParaRPr b="1">
              <a:latin typeface="Comic Sans MS"/>
              <a:ea typeface="Comic Sans MS"/>
              <a:cs typeface="Comic Sans MS"/>
              <a:sym typeface="Comic Sans MS"/>
            </a:endParaRPr>
          </a:p>
        </p:txBody>
      </p:sp>
      <p:sp>
        <p:nvSpPr>
          <p:cNvPr id="119" name="Google Shape;119;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24008" lvl="0" marL="457200" rtl="0" algn="l">
              <a:lnSpc>
                <a:spcPct val="95000"/>
              </a:lnSpc>
              <a:spcBef>
                <a:spcPts val="0"/>
              </a:spcBef>
              <a:spcAft>
                <a:spcPts val="0"/>
              </a:spcAft>
              <a:buClr>
                <a:schemeClr val="dk1"/>
              </a:buClr>
              <a:buSzPts val="1503"/>
              <a:buFont typeface="Comic Sans MS"/>
              <a:buChar char="-"/>
            </a:pPr>
            <a:r>
              <a:rPr b="1" lang="en-CA" sz="1502">
                <a:solidFill>
                  <a:schemeClr val="dk1"/>
                </a:solidFill>
                <a:latin typeface="Comic Sans MS"/>
                <a:ea typeface="Comic Sans MS"/>
                <a:cs typeface="Comic Sans MS"/>
                <a:sym typeface="Comic Sans MS"/>
              </a:rPr>
              <a:t>Renderer/UI captures user prompts and edit context</a:t>
            </a:r>
            <a:br>
              <a:rPr b="1" lang="en-CA" sz="1502">
                <a:solidFill>
                  <a:schemeClr val="dk1"/>
                </a:solidFill>
                <a:latin typeface="Comic Sans MS"/>
                <a:ea typeface="Comic Sans MS"/>
                <a:cs typeface="Comic Sans MS"/>
                <a:sym typeface="Comic Sans MS"/>
              </a:rPr>
            </a:br>
            <a:endParaRPr b="1" sz="1502">
              <a:solidFill>
                <a:schemeClr val="dk1"/>
              </a:solidFill>
              <a:latin typeface="Comic Sans MS"/>
              <a:ea typeface="Comic Sans MS"/>
              <a:cs typeface="Comic Sans MS"/>
              <a:sym typeface="Comic Sans MS"/>
            </a:endParaRPr>
          </a:p>
          <a:p>
            <a:pPr indent="-324008" lvl="0" marL="457200" rtl="0" algn="l">
              <a:lnSpc>
                <a:spcPct val="95000"/>
              </a:lnSpc>
              <a:spcBef>
                <a:spcPts val="0"/>
              </a:spcBef>
              <a:spcAft>
                <a:spcPts val="0"/>
              </a:spcAft>
              <a:buClr>
                <a:schemeClr val="dk1"/>
              </a:buClr>
              <a:buSzPts val="1503"/>
              <a:buFont typeface="Comic Sans MS"/>
              <a:buChar char="-"/>
            </a:pPr>
            <a:r>
              <a:rPr b="1" lang="en-CA" sz="1502">
                <a:solidFill>
                  <a:schemeClr val="dk1"/>
                </a:solidFill>
                <a:latin typeface="Comic Sans MS"/>
                <a:ea typeface="Comic Sans MS"/>
                <a:cs typeface="Comic Sans MS"/>
                <a:sym typeface="Comic Sans MS"/>
              </a:rPr>
              <a:t>Sends request via IPC to AI Agent Layer</a:t>
            </a:r>
            <a:br>
              <a:rPr b="1" lang="en-CA" sz="1502">
                <a:solidFill>
                  <a:schemeClr val="dk1"/>
                </a:solidFill>
                <a:latin typeface="Comic Sans MS"/>
                <a:ea typeface="Comic Sans MS"/>
                <a:cs typeface="Comic Sans MS"/>
                <a:sym typeface="Comic Sans MS"/>
              </a:rPr>
            </a:br>
            <a:endParaRPr b="1" sz="1502">
              <a:solidFill>
                <a:schemeClr val="dk1"/>
              </a:solidFill>
              <a:latin typeface="Comic Sans MS"/>
              <a:ea typeface="Comic Sans MS"/>
              <a:cs typeface="Comic Sans MS"/>
              <a:sym typeface="Comic Sans MS"/>
            </a:endParaRPr>
          </a:p>
          <a:p>
            <a:pPr indent="-324008" lvl="0" marL="457200" rtl="0" algn="l">
              <a:lnSpc>
                <a:spcPct val="95000"/>
              </a:lnSpc>
              <a:spcBef>
                <a:spcPts val="0"/>
              </a:spcBef>
              <a:spcAft>
                <a:spcPts val="0"/>
              </a:spcAft>
              <a:buClr>
                <a:schemeClr val="dk1"/>
              </a:buClr>
              <a:buSzPts val="1503"/>
              <a:buFont typeface="Comic Sans MS"/>
              <a:buChar char="-"/>
            </a:pPr>
            <a:r>
              <a:rPr b="1" lang="en-CA" sz="1502">
                <a:solidFill>
                  <a:schemeClr val="dk1"/>
                </a:solidFill>
                <a:latin typeface="Comic Sans MS"/>
                <a:ea typeface="Comic Sans MS"/>
                <a:cs typeface="Comic Sans MS"/>
                <a:sym typeface="Comic Sans MS"/>
              </a:rPr>
              <a:t>Agent Layer formats structured edit intents and forwards to Model/Provider Layer</a:t>
            </a:r>
            <a:br>
              <a:rPr b="1" lang="en-CA" sz="1502">
                <a:solidFill>
                  <a:schemeClr val="dk1"/>
                </a:solidFill>
                <a:latin typeface="Comic Sans MS"/>
                <a:ea typeface="Comic Sans MS"/>
                <a:cs typeface="Comic Sans MS"/>
                <a:sym typeface="Comic Sans MS"/>
              </a:rPr>
            </a:br>
            <a:endParaRPr b="1" sz="1502">
              <a:solidFill>
                <a:schemeClr val="dk1"/>
              </a:solidFill>
              <a:latin typeface="Comic Sans MS"/>
              <a:ea typeface="Comic Sans MS"/>
              <a:cs typeface="Comic Sans MS"/>
              <a:sym typeface="Comic Sans MS"/>
            </a:endParaRPr>
          </a:p>
          <a:p>
            <a:pPr indent="-324008" lvl="0" marL="457200" rtl="0" algn="l">
              <a:lnSpc>
                <a:spcPct val="95000"/>
              </a:lnSpc>
              <a:spcBef>
                <a:spcPts val="0"/>
              </a:spcBef>
              <a:spcAft>
                <a:spcPts val="0"/>
              </a:spcAft>
              <a:buClr>
                <a:schemeClr val="dk1"/>
              </a:buClr>
              <a:buSzPts val="1503"/>
              <a:buFont typeface="Comic Sans MS"/>
              <a:buChar char="-"/>
            </a:pPr>
            <a:r>
              <a:rPr b="1" lang="en-CA" sz="1502">
                <a:solidFill>
                  <a:schemeClr val="dk1"/>
                </a:solidFill>
                <a:latin typeface="Comic Sans MS"/>
                <a:ea typeface="Comic Sans MS"/>
                <a:cs typeface="Comic Sans MS"/>
                <a:sym typeface="Comic Sans MS"/>
              </a:rPr>
              <a:t>Provider Layer streams model outputs (tokens, diffs) back to Agent &amp; Renderer</a:t>
            </a:r>
            <a:br>
              <a:rPr b="1" lang="en-CA" sz="1502">
                <a:solidFill>
                  <a:schemeClr val="dk1"/>
                </a:solidFill>
                <a:latin typeface="Comic Sans MS"/>
                <a:ea typeface="Comic Sans MS"/>
                <a:cs typeface="Comic Sans MS"/>
                <a:sym typeface="Comic Sans MS"/>
              </a:rPr>
            </a:br>
            <a:endParaRPr b="1" sz="1502">
              <a:solidFill>
                <a:schemeClr val="dk1"/>
              </a:solidFill>
              <a:latin typeface="Comic Sans MS"/>
              <a:ea typeface="Comic Sans MS"/>
              <a:cs typeface="Comic Sans MS"/>
              <a:sym typeface="Comic Sans MS"/>
            </a:endParaRPr>
          </a:p>
          <a:p>
            <a:pPr indent="-324008" lvl="0" marL="457200" rtl="0" algn="l">
              <a:lnSpc>
                <a:spcPct val="95000"/>
              </a:lnSpc>
              <a:spcBef>
                <a:spcPts val="0"/>
              </a:spcBef>
              <a:spcAft>
                <a:spcPts val="0"/>
              </a:spcAft>
              <a:buClr>
                <a:schemeClr val="dk1"/>
              </a:buClr>
              <a:buSzPts val="1503"/>
              <a:buFont typeface="Comic Sans MS"/>
              <a:buChar char="-"/>
            </a:pPr>
            <a:r>
              <a:rPr b="1" lang="en-CA" sz="1502">
                <a:solidFill>
                  <a:schemeClr val="dk1"/>
                </a:solidFill>
                <a:latin typeface="Comic Sans MS"/>
                <a:ea typeface="Comic Sans MS"/>
                <a:cs typeface="Comic Sans MS"/>
                <a:sym typeface="Comic Sans MS"/>
              </a:rPr>
              <a:t>Apply/Checkpoint Pipeline converts results → diffs → approved edits</a:t>
            </a:r>
            <a:br>
              <a:rPr b="1" lang="en-CA" sz="1502">
                <a:solidFill>
                  <a:schemeClr val="dk1"/>
                </a:solidFill>
                <a:latin typeface="Comic Sans MS"/>
                <a:ea typeface="Comic Sans MS"/>
                <a:cs typeface="Comic Sans MS"/>
                <a:sym typeface="Comic Sans MS"/>
              </a:rPr>
            </a:br>
            <a:endParaRPr b="1" sz="1502">
              <a:solidFill>
                <a:schemeClr val="dk1"/>
              </a:solidFill>
              <a:latin typeface="Comic Sans MS"/>
              <a:ea typeface="Comic Sans MS"/>
              <a:cs typeface="Comic Sans MS"/>
              <a:sym typeface="Comic Sans MS"/>
            </a:endParaRPr>
          </a:p>
          <a:p>
            <a:pPr indent="-324008" lvl="0" marL="457200" rtl="0" algn="l">
              <a:lnSpc>
                <a:spcPct val="95000"/>
              </a:lnSpc>
              <a:spcBef>
                <a:spcPts val="0"/>
              </a:spcBef>
              <a:spcAft>
                <a:spcPts val="0"/>
              </a:spcAft>
              <a:buClr>
                <a:schemeClr val="dk1"/>
              </a:buClr>
              <a:buSzPts val="1503"/>
              <a:buFont typeface="Comic Sans MS"/>
              <a:buChar char="-"/>
            </a:pPr>
            <a:r>
              <a:rPr b="1" lang="en-CA" sz="1502">
                <a:solidFill>
                  <a:schemeClr val="dk1"/>
                </a:solidFill>
                <a:latin typeface="Comic Sans MS"/>
                <a:ea typeface="Comic Sans MS"/>
                <a:cs typeface="Comic Sans MS"/>
                <a:sym typeface="Comic Sans MS"/>
              </a:rPr>
              <a:t>Platform/Integrations support LSP, terminals, and extensions independently</a:t>
            </a:r>
            <a:br>
              <a:rPr b="1" lang="en-CA" sz="1502">
                <a:solidFill>
                  <a:schemeClr val="dk1"/>
                </a:solidFill>
                <a:latin typeface="Comic Sans MS"/>
                <a:ea typeface="Comic Sans MS"/>
                <a:cs typeface="Comic Sans MS"/>
                <a:sym typeface="Comic Sans MS"/>
              </a:rPr>
            </a:br>
            <a:endParaRPr b="1" sz="1502">
              <a:solidFill>
                <a:schemeClr val="dk1"/>
              </a:solidFill>
              <a:latin typeface="Comic Sans MS"/>
              <a:ea typeface="Comic Sans MS"/>
              <a:cs typeface="Comic Sans MS"/>
              <a:sym typeface="Comic Sans MS"/>
            </a:endParaRPr>
          </a:p>
          <a:p>
            <a:pPr indent="-324008" lvl="0" marL="457200" rtl="0" algn="l">
              <a:lnSpc>
                <a:spcPct val="95000"/>
              </a:lnSpc>
              <a:spcBef>
                <a:spcPts val="0"/>
              </a:spcBef>
              <a:spcAft>
                <a:spcPts val="0"/>
              </a:spcAft>
              <a:buClr>
                <a:schemeClr val="dk1"/>
              </a:buClr>
              <a:buSzPts val="1503"/>
              <a:buFont typeface="Comic Sans MS"/>
              <a:buChar char="-"/>
            </a:pPr>
            <a:r>
              <a:rPr b="1" lang="en-CA" sz="1502">
                <a:solidFill>
                  <a:schemeClr val="dk1"/>
                </a:solidFill>
                <a:latin typeface="Comic Sans MS"/>
                <a:ea typeface="Comic Sans MS"/>
                <a:cs typeface="Comic Sans MS"/>
                <a:sym typeface="Comic Sans MS"/>
              </a:rPr>
              <a:t>Loop closes as accepted edits update workspace and context</a:t>
            </a:r>
            <a:endParaRPr b="1" sz="1502">
              <a:solidFill>
                <a:schemeClr val="dk1"/>
              </a:solidFill>
              <a:latin typeface="Comic Sans MS"/>
              <a:ea typeface="Comic Sans MS"/>
              <a:cs typeface="Comic Sans MS"/>
              <a:sym typeface="Comic Sans MS"/>
            </a:endParaRPr>
          </a:p>
          <a:p>
            <a:pPr indent="-297815" lvl="0" marL="457200" rtl="0" algn="l">
              <a:lnSpc>
                <a:spcPct val="95000"/>
              </a:lnSpc>
              <a:spcBef>
                <a:spcPts val="0"/>
              </a:spcBef>
              <a:spcAft>
                <a:spcPts val="0"/>
              </a:spcAft>
              <a:buClr>
                <a:schemeClr val="lt1"/>
              </a:buClr>
              <a:buSzPts val="1090"/>
              <a:buFont typeface="Comic Sans MS"/>
              <a:buChar char="-"/>
            </a:pPr>
            <a:r>
              <a:t/>
            </a:r>
            <a:endParaRPr b="1" sz="1090">
              <a:solidFill>
                <a:schemeClr val="lt1"/>
              </a:solidFill>
              <a:latin typeface="Comic Sans MS"/>
              <a:ea typeface="Comic Sans MS"/>
              <a:cs typeface="Comic Sans MS"/>
              <a:sym typeface="Comic Sans MS"/>
            </a:endParaRPr>
          </a:p>
          <a:p>
            <a:pPr indent="0" lvl="0" marL="0" rtl="0" algn="l">
              <a:lnSpc>
                <a:spcPct val="95000"/>
              </a:lnSpc>
              <a:spcBef>
                <a:spcPts val="1200"/>
              </a:spcBef>
              <a:spcAft>
                <a:spcPts val="1200"/>
              </a:spcAft>
              <a:buSzPts val="605"/>
              <a:buNone/>
            </a:pPr>
            <a:r>
              <a:t/>
            </a:r>
            <a:endParaRPr b="1" sz="1090">
              <a:solidFill>
                <a:schemeClr val="lt1"/>
              </a:solidFill>
              <a:latin typeface="Comic Sans MS"/>
              <a:ea typeface="Comic Sans MS"/>
              <a:cs typeface="Comic Sans MS"/>
              <a:sym typeface="Comic Sans MS"/>
            </a:endParaRPr>
          </a:p>
        </p:txBody>
      </p:sp>
      <p:sp>
        <p:nvSpPr>
          <p:cNvPr id="120" name="Google Shape;120;p21"/>
          <p:cNvSpPr txBox="1"/>
          <p:nvPr/>
        </p:nvSpPr>
        <p:spPr>
          <a:xfrm>
            <a:off x="7035400" y="0"/>
            <a:ext cx="2108700" cy="370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CA" sz="1100">
                <a:solidFill>
                  <a:srgbClr val="CCCCCC"/>
                </a:solidFill>
                <a:latin typeface="Comic Sans MS"/>
                <a:ea typeface="Comic Sans MS"/>
                <a:cs typeface="Comic Sans MS"/>
                <a:sym typeface="Comic Sans MS"/>
              </a:rPr>
              <a:t>welcome to </a:t>
            </a:r>
            <a:r>
              <a:rPr i="1" lang="en-CA" sz="1100">
                <a:solidFill>
                  <a:schemeClr val="dk1"/>
                </a:solidFill>
                <a:latin typeface="Comic Sans MS"/>
                <a:ea typeface="Comic Sans MS"/>
                <a:cs typeface="Comic Sans MS"/>
                <a:sym typeface="Comic Sans MS"/>
              </a:rPr>
              <a:t>ten </a:t>
            </a:r>
            <a:r>
              <a:rPr i="1" lang="en-CA" sz="1100">
                <a:solidFill>
                  <a:srgbClr val="CCCCCC"/>
                </a:solidFill>
                <a:latin typeface="Comic Sans MS"/>
                <a:ea typeface="Comic Sans MS"/>
                <a:cs typeface="Comic Sans MS"/>
                <a:sym typeface="Comic Sans MS"/>
              </a:rPr>
              <a:t>homepage</a:t>
            </a:r>
            <a:endParaRPr i="1" sz="1100">
              <a:solidFill>
                <a:srgbClr val="CCCCCC"/>
              </a:solidFill>
              <a:latin typeface="Comic Sans MS"/>
              <a:ea typeface="Comic Sans MS"/>
              <a:cs typeface="Comic Sans MS"/>
              <a:sym typeface="Comic Sans M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